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256" r:id="rId2"/>
    <p:sldId id="271" r:id="rId3"/>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7" r:id="rId19"/>
    <p:sldId id="288" r:id="rId20"/>
    <p:sldId id="343" r:id="rId21"/>
    <p:sldId id="340" r:id="rId22"/>
    <p:sldId id="344" r:id="rId23"/>
  </p:sldIdLst>
  <p:sldSz cx="9144000" cy="6858000" type="screen4x3"/>
  <p:notesSz cx="7102475" cy="10233025"/>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75" autoAdjust="0"/>
    <p:restoredTop sz="82828" autoAdjust="0"/>
  </p:normalViewPr>
  <p:slideViewPr>
    <p:cSldViewPr>
      <p:cViewPr varScale="1">
        <p:scale>
          <a:sx n="81" d="100"/>
          <a:sy n="81" d="100"/>
        </p:scale>
        <p:origin x="1836" y="96"/>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notesViewPr>
    <p:cSldViewPr>
      <p:cViewPr varScale="1">
        <p:scale>
          <a:sx n="68" d="100"/>
          <a:sy n="68" d="100"/>
        </p:scale>
        <p:origin x="33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5"/>
            <a:ext cx="3078058" cy="511561"/>
          </a:xfrm>
          <a:prstGeom prst="rect">
            <a:avLst/>
          </a:prstGeom>
        </p:spPr>
        <p:txBody>
          <a:bodyPr vert="horz" lIns="98826" tIns="49413" rIns="98826" bIns="49413" rtlCol="0"/>
          <a:lstStyle>
            <a:lvl1pPr algn="l" fontAlgn="auto">
              <a:spcBef>
                <a:spcPts val="0"/>
              </a:spcBef>
              <a:spcAft>
                <a:spcPts val="0"/>
              </a:spcAft>
              <a:defRPr sz="1400">
                <a:latin typeface="+mn-lt"/>
              </a:defRPr>
            </a:lvl1pPr>
          </a:lstStyle>
          <a:p>
            <a:pPr>
              <a:defRPr/>
            </a:pPr>
            <a:endParaRPr lang="en-US" sz="1000" dirty="0">
              <a:latin typeface="Arial" panose="020B0604020202020204" pitchFamily="34" charset="0"/>
              <a:cs typeface="Arial" panose="020B0604020202020204" pitchFamily="34" charset="0"/>
            </a:endParaRPr>
          </a:p>
        </p:txBody>
      </p:sp>
      <p:sp>
        <p:nvSpPr>
          <p:cNvPr id="3" name="Date Placeholder 2"/>
          <p:cNvSpPr>
            <a:spLocks noGrp="1"/>
          </p:cNvSpPr>
          <p:nvPr>
            <p:ph type="dt" sz="quarter" idx="1"/>
          </p:nvPr>
        </p:nvSpPr>
        <p:spPr>
          <a:xfrm>
            <a:off x="4022828" y="5"/>
            <a:ext cx="3078058" cy="511561"/>
          </a:xfrm>
          <a:prstGeom prst="rect">
            <a:avLst/>
          </a:prstGeom>
        </p:spPr>
        <p:txBody>
          <a:bodyPr vert="horz" lIns="98826" tIns="49413" rIns="98826" bIns="49413" rtlCol="0"/>
          <a:lstStyle>
            <a:lvl1pPr algn="r" fontAlgn="auto">
              <a:spcBef>
                <a:spcPts val="0"/>
              </a:spcBef>
              <a:spcAft>
                <a:spcPts val="0"/>
              </a:spcAft>
              <a:defRPr sz="1400" smtClean="0">
                <a:latin typeface="+mn-lt"/>
              </a:defRPr>
            </a:lvl1pPr>
          </a:lstStyle>
          <a:p>
            <a:pPr>
              <a:defRPr/>
            </a:pPr>
            <a:r>
              <a:rPr lang="en-US" sz="1000">
                <a:latin typeface="Arial" panose="020B0604020202020204" pitchFamily="34" charset="0"/>
                <a:cs typeface="Arial" panose="020B0604020202020204" pitchFamily="34" charset="0"/>
              </a:rPr>
              <a:t>4/5/2026 am</a:t>
            </a:r>
            <a:endParaRPr lang="en-US" sz="1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2"/>
          </p:nvPr>
        </p:nvSpPr>
        <p:spPr>
          <a:xfrm>
            <a:off x="4" y="9719655"/>
            <a:ext cx="3078058" cy="511561"/>
          </a:xfrm>
          <a:prstGeom prst="rect">
            <a:avLst/>
          </a:prstGeom>
        </p:spPr>
        <p:txBody>
          <a:bodyPr vert="horz" lIns="98826" tIns="49413" rIns="98826" bIns="49413" rtlCol="0" anchor="b"/>
          <a:lstStyle>
            <a:lvl1pPr algn="l" fontAlgn="auto">
              <a:spcBef>
                <a:spcPts val="0"/>
              </a:spcBef>
              <a:spcAft>
                <a:spcPts val="0"/>
              </a:spcAft>
              <a:defRPr sz="1400">
                <a:latin typeface="+mn-lt"/>
              </a:defRPr>
            </a:lvl1pPr>
          </a:lstStyle>
          <a:p>
            <a:pPr>
              <a:defRPr/>
            </a:pPr>
            <a:r>
              <a:rPr lang="en-US" sz="1000">
                <a:latin typeface="Arial" panose="020B0604020202020204" pitchFamily="34" charset="0"/>
                <a:cs typeface="Arial" panose="020B0604020202020204" pitchFamily="34" charset="0"/>
              </a:rPr>
              <a:t>Richard Lidh</a:t>
            </a:r>
          </a:p>
        </p:txBody>
      </p:sp>
      <p:sp>
        <p:nvSpPr>
          <p:cNvPr id="5" name="Slide Number Placeholder 4"/>
          <p:cNvSpPr>
            <a:spLocks noGrp="1"/>
          </p:cNvSpPr>
          <p:nvPr>
            <p:ph type="sldNum" sz="quarter" idx="3"/>
          </p:nvPr>
        </p:nvSpPr>
        <p:spPr>
          <a:xfrm>
            <a:off x="4022828" y="9719655"/>
            <a:ext cx="3078058" cy="511561"/>
          </a:xfrm>
          <a:prstGeom prst="rect">
            <a:avLst/>
          </a:prstGeom>
        </p:spPr>
        <p:txBody>
          <a:bodyPr vert="horz" lIns="98826" tIns="49413" rIns="98826" bIns="49413" rtlCol="0" anchor="b"/>
          <a:lstStyle>
            <a:lvl1pPr algn="r" fontAlgn="auto">
              <a:spcBef>
                <a:spcPts val="0"/>
              </a:spcBef>
              <a:spcAft>
                <a:spcPts val="0"/>
              </a:spcAft>
              <a:defRPr sz="1400" smtClean="0">
                <a:latin typeface="+mn-lt"/>
              </a:defRPr>
            </a:lvl1pPr>
          </a:lstStyle>
          <a:p>
            <a:pPr>
              <a:defRPr/>
            </a:pPr>
            <a:fld id="{1F4B99A0-3EEC-41BC-86E0-C8C6FF4A76F8}" type="slidenum">
              <a:rPr lang="en-US" sz="1000">
                <a:latin typeface="Arial" panose="020B0604020202020204" pitchFamily="34" charset="0"/>
                <a:cs typeface="Arial" panose="020B0604020202020204" pitchFamily="34" charset="0"/>
              </a:rPr>
              <a:pPr>
                <a:defRPr/>
              </a:p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4686799"/>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5"/>
            <a:ext cx="3078048" cy="510974"/>
          </a:xfrm>
          <a:prstGeom prst="rect">
            <a:avLst/>
          </a:prstGeom>
        </p:spPr>
        <p:txBody>
          <a:bodyPr vert="horz" lIns="93666" tIns="46834" rIns="93666" bIns="46834" rtlCol="0"/>
          <a:lstStyle>
            <a:lvl1pPr algn="l">
              <a:defRPr sz="1300"/>
            </a:lvl1pPr>
          </a:lstStyle>
          <a:p>
            <a:endParaRPr lang="en-US"/>
          </a:p>
        </p:txBody>
      </p:sp>
      <p:sp>
        <p:nvSpPr>
          <p:cNvPr id="3" name="Date Placeholder 2"/>
          <p:cNvSpPr>
            <a:spLocks noGrp="1"/>
          </p:cNvSpPr>
          <p:nvPr>
            <p:ph type="dt" idx="1"/>
          </p:nvPr>
        </p:nvSpPr>
        <p:spPr>
          <a:xfrm>
            <a:off x="4022887" y="5"/>
            <a:ext cx="3078048" cy="510974"/>
          </a:xfrm>
          <a:prstGeom prst="rect">
            <a:avLst/>
          </a:prstGeom>
        </p:spPr>
        <p:txBody>
          <a:bodyPr vert="horz" lIns="93666" tIns="46834" rIns="93666" bIns="46834" rtlCol="0"/>
          <a:lstStyle>
            <a:lvl1pPr algn="r">
              <a:defRPr sz="1300"/>
            </a:lvl1pPr>
          </a:lstStyle>
          <a:p>
            <a:r>
              <a:rPr lang="en-US"/>
              <a:t>4/5/2026 am</a:t>
            </a:r>
          </a:p>
        </p:txBody>
      </p:sp>
      <p:sp>
        <p:nvSpPr>
          <p:cNvPr id="4" name="Slide Image Placeholder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3666" tIns="46834" rIns="93666" bIns="46834" rtlCol="0" anchor="ctr"/>
          <a:lstStyle/>
          <a:p>
            <a:endParaRPr lang="en-US"/>
          </a:p>
        </p:txBody>
      </p:sp>
      <p:sp>
        <p:nvSpPr>
          <p:cNvPr id="5" name="Notes Placeholder 4"/>
          <p:cNvSpPr>
            <a:spLocks noGrp="1"/>
          </p:cNvSpPr>
          <p:nvPr>
            <p:ph type="body" sz="quarter" idx="3"/>
          </p:nvPr>
        </p:nvSpPr>
        <p:spPr>
          <a:xfrm>
            <a:off x="710558" y="4861030"/>
            <a:ext cx="5681363" cy="4603846"/>
          </a:xfrm>
          <a:prstGeom prst="rect">
            <a:avLst/>
          </a:prstGeom>
        </p:spPr>
        <p:txBody>
          <a:bodyPr vert="horz" lIns="93666" tIns="46834" rIns="93666" bIns="4683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9720364"/>
            <a:ext cx="3078048" cy="510974"/>
          </a:xfrm>
          <a:prstGeom prst="rect">
            <a:avLst/>
          </a:prstGeom>
        </p:spPr>
        <p:txBody>
          <a:bodyPr vert="horz" lIns="93666" tIns="46834" rIns="93666" bIns="46834" rtlCol="0" anchor="b"/>
          <a:lstStyle>
            <a:lvl1pPr algn="l">
              <a:defRPr sz="1300"/>
            </a:lvl1pPr>
          </a:lstStyle>
          <a:p>
            <a:r>
              <a:rPr lang="en-US"/>
              <a:t>Richard Lidh</a:t>
            </a:r>
          </a:p>
        </p:txBody>
      </p:sp>
      <p:sp>
        <p:nvSpPr>
          <p:cNvPr id="7" name="Slide Number Placeholder 6"/>
          <p:cNvSpPr>
            <a:spLocks noGrp="1"/>
          </p:cNvSpPr>
          <p:nvPr>
            <p:ph type="sldNum" sz="quarter" idx="5"/>
          </p:nvPr>
        </p:nvSpPr>
        <p:spPr>
          <a:xfrm>
            <a:off x="4022887" y="9720364"/>
            <a:ext cx="3078048" cy="510974"/>
          </a:xfrm>
          <a:prstGeom prst="rect">
            <a:avLst/>
          </a:prstGeom>
        </p:spPr>
        <p:txBody>
          <a:bodyPr vert="horz" lIns="93666" tIns="46834" rIns="93666" bIns="46834" rtlCol="0" anchor="b"/>
          <a:lstStyle>
            <a:lvl1pPr algn="r">
              <a:defRPr sz="1300"/>
            </a:lvl1pPr>
          </a:lstStyle>
          <a:p>
            <a:fld id="{602E8E96-11CC-4772-9953-A1AEB054CF53}" type="slidenum">
              <a:rPr lang="en-US" smtClean="0"/>
              <a:t>‹#›</a:t>
            </a:fld>
            <a:endParaRPr lang="en-US"/>
          </a:p>
        </p:txBody>
      </p:sp>
    </p:spTree>
    <p:extLst>
      <p:ext uri="{BB962C8B-B14F-4D97-AF65-F5344CB8AC3E}">
        <p14:creationId xmlns:p14="http://schemas.microsoft.com/office/powerpoint/2010/main" val="322589626"/>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 Peter 3:8-18</a:t>
            </a:r>
            <a:r>
              <a:rPr lang="en-US" dirty="0"/>
              <a:t> – “8 Finally, all of you, have unity of mind, sympathy, brotherly love, a tender heart, and a humble mind. 9 Do not repay evil for evil or reviling for reviling, but on the contrary, bless, for to this you were called, that you may obtain a blessing. 10 For ‘Whoever desires to love life and see good days, let him keep his tongue from evil and his lips from speaking deceit; 11 let him turn away from evil and do good; let him seek peace and pursue it. 12 For the eyes of the Lord are on the righteous, and his ears are open to their prayer. But the face of the Lord is against those who do evil.’ </a:t>
            </a:r>
            <a:r>
              <a:rPr lang="en-US" b="1" i="1" dirty="0"/>
              <a:t>(Psalms 34:12-16)</a:t>
            </a:r>
            <a:r>
              <a:rPr lang="en-US" dirty="0"/>
              <a:t> 13 Now who is there to harm you if you are zealous for what is good? 14  But even if you should suffer for righteousness' sake, you will be blessed. Have no fear of them, nor be troubled, 15 but in your hearts regard Christ the Lord as holy, always being prepared to make a defense to anyone who asks you for a reason for the hope that is in you; 16 yet do it with gentleness and respect, having a good conscience, so that, when you are slandered, those who revile your good behavior in Christ may be put to shame. 17 For it is better to suffer for doing good, if that should be God's will, than for doing evil. 18 For Christ also suffered once for sins, the righteous for the unrighteous, that he might bring us to God, being put to death in the flesh but made alive in the spirit”</a:t>
            </a:r>
          </a:p>
        </p:txBody>
      </p:sp>
      <p:sp>
        <p:nvSpPr>
          <p:cNvPr id="4" name="Slide Number Placeholder 3"/>
          <p:cNvSpPr>
            <a:spLocks noGrp="1"/>
          </p:cNvSpPr>
          <p:nvPr>
            <p:ph type="sldNum" sz="quarter" idx="10"/>
          </p:nvPr>
        </p:nvSpPr>
        <p:spPr/>
        <p:txBody>
          <a:bodyPr/>
          <a:lstStyle/>
          <a:p>
            <a:fld id="{602E8E96-11CC-4772-9953-A1AEB054CF53}" type="slidenum">
              <a:rPr lang="en-US" smtClean="0"/>
              <a:t>1</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380705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 Thessalonians 5:22</a:t>
            </a:r>
            <a:r>
              <a:rPr lang="en-US" dirty="0"/>
              <a:t> – “Abstain from every form of evil.”</a:t>
            </a:r>
          </a:p>
        </p:txBody>
      </p:sp>
      <p:sp>
        <p:nvSpPr>
          <p:cNvPr id="4" name="Slide Number Placeholder 3"/>
          <p:cNvSpPr>
            <a:spLocks noGrp="1"/>
          </p:cNvSpPr>
          <p:nvPr>
            <p:ph type="sldNum" sz="quarter" idx="10"/>
          </p:nvPr>
        </p:nvSpPr>
        <p:spPr/>
        <p:txBody>
          <a:bodyPr/>
          <a:lstStyle/>
          <a:p>
            <a:fld id="{602E8E96-11CC-4772-9953-A1AEB054CF53}" type="slidenum">
              <a:rPr lang="en-US" smtClean="0"/>
              <a:t>10</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1203604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E8E96-11CC-4772-9953-A1AEB054CF53}" type="slidenum">
              <a:rPr lang="en-US" smtClean="0"/>
              <a:t>11</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3890631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 Peter 5:8</a:t>
            </a:r>
            <a:r>
              <a:rPr lang="en-US" dirty="0"/>
              <a:t> – “Be sober-minded; be watchful. Your adversary the devil prowls around like a roaring lion, </a:t>
            </a:r>
            <a:r>
              <a:rPr lang="en-US" b="1" dirty="0"/>
              <a:t>seeking someone to devour</a:t>
            </a:r>
            <a:r>
              <a:rPr lang="en-US" dirty="0"/>
              <a:t>.”</a:t>
            </a:r>
          </a:p>
          <a:p>
            <a:endParaRPr lang="en-US" dirty="0"/>
          </a:p>
          <a:p>
            <a:r>
              <a:rPr lang="en-US" b="1" dirty="0"/>
              <a:t>II Corinthians 11:14-15</a:t>
            </a:r>
            <a:r>
              <a:rPr lang="en-US" dirty="0"/>
              <a:t> – “14 And no wonder, for even Satan disguises himself as an angel of light. 15 So it is no surprise if his servants, also, disguise themselves as servants of righteousness. </a:t>
            </a:r>
            <a:r>
              <a:rPr lang="en-US" b="1" dirty="0"/>
              <a:t>Their end will correspond to their deeds</a:t>
            </a:r>
            <a:r>
              <a:rPr lang="en-US" dirty="0"/>
              <a:t>.”</a:t>
            </a:r>
          </a:p>
        </p:txBody>
      </p:sp>
      <p:sp>
        <p:nvSpPr>
          <p:cNvPr id="4" name="Slide Number Placeholder 3"/>
          <p:cNvSpPr>
            <a:spLocks noGrp="1"/>
          </p:cNvSpPr>
          <p:nvPr>
            <p:ph type="sldNum" sz="quarter" idx="10"/>
          </p:nvPr>
        </p:nvSpPr>
        <p:spPr/>
        <p:txBody>
          <a:bodyPr/>
          <a:lstStyle/>
          <a:p>
            <a:fld id="{602E8E96-11CC-4772-9953-A1AEB054CF53}" type="slidenum">
              <a:rPr lang="en-US" smtClean="0"/>
              <a:t>12</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2080965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 Thessalonians 5:16-18</a:t>
            </a:r>
            <a:r>
              <a:rPr lang="en-US" dirty="0"/>
              <a:t> – “16 Rejoice always, 17 </a:t>
            </a:r>
            <a:r>
              <a:rPr lang="en-US" b="1" dirty="0"/>
              <a:t>pray without ceasing</a:t>
            </a:r>
            <a:r>
              <a:rPr lang="en-US" dirty="0"/>
              <a:t>, 18 give thanks in all circumstances; for this is the will of God in Christ Jesus for you.”</a:t>
            </a:r>
          </a:p>
          <a:p>
            <a:endParaRPr lang="en-US" dirty="0"/>
          </a:p>
          <a:p>
            <a:r>
              <a:rPr lang="en-US" b="1" dirty="0"/>
              <a:t>Matthew 6:1, 5-6</a:t>
            </a:r>
            <a:r>
              <a:rPr lang="en-US" dirty="0"/>
              <a:t> – “1 Beware of practicing your righteousness before other people in order to be seen by them, for then you will have no reward from your Father who is in heaven … 5 And when you pray, you must not be like the hypocrites. For they love to stand and pray in the synagogues and at the street corners, that they may be seen by others. Truly, I say to you, they have received their reward. 6 But when you pray, go into your room and shut the door and </a:t>
            </a:r>
            <a:r>
              <a:rPr lang="en-US" b="1" dirty="0"/>
              <a:t>pray to your Father who is in secret</a:t>
            </a:r>
            <a:r>
              <a:rPr lang="en-US" dirty="0"/>
              <a:t>. And your Father who sees in secret will reward you.”</a:t>
            </a:r>
          </a:p>
        </p:txBody>
      </p:sp>
      <p:sp>
        <p:nvSpPr>
          <p:cNvPr id="4" name="Slide Number Placeholder 3"/>
          <p:cNvSpPr>
            <a:spLocks noGrp="1"/>
          </p:cNvSpPr>
          <p:nvPr>
            <p:ph type="sldNum" sz="quarter" idx="10"/>
          </p:nvPr>
        </p:nvSpPr>
        <p:spPr/>
        <p:txBody>
          <a:bodyPr/>
          <a:lstStyle/>
          <a:p>
            <a:fld id="{602E8E96-11CC-4772-9953-A1AEB054CF53}" type="slidenum">
              <a:rPr lang="en-US" smtClean="0"/>
              <a:t>13</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2952156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Acts 12:4-5, 12</a:t>
            </a:r>
            <a:r>
              <a:rPr lang="en-US" dirty="0"/>
              <a:t> – “4 And when he had seized him, he put him in prison, delivering him over to four squads of soldiers to guard him, intending after the Passover to bring him out to the people. 5 So Peter was kept in prison, but earnest prayer for him was made to God by the church … 12 When he realized this, he went to the house of Mary, the mother of John whose other name was Mark, where many were gathered together and were praying.”</a:t>
            </a:r>
          </a:p>
        </p:txBody>
      </p:sp>
      <p:sp>
        <p:nvSpPr>
          <p:cNvPr id="4" name="Slide Number Placeholder 3"/>
          <p:cNvSpPr>
            <a:spLocks noGrp="1"/>
          </p:cNvSpPr>
          <p:nvPr>
            <p:ph type="sldNum" sz="quarter" idx="10"/>
          </p:nvPr>
        </p:nvSpPr>
        <p:spPr/>
        <p:txBody>
          <a:bodyPr/>
          <a:lstStyle/>
          <a:p>
            <a:fld id="{602E8E96-11CC-4772-9953-A1AEB054CF53}" type="slidenum">
              <a:rPr lang="en-US" smtClean="0"/>
              <a:t>14</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3189247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Romans 15:4</a:t>
            </a:r>
            <a:r>
              <a:rPr lang="en-US" dirty="0"/>
              <a:t> – “For whatever was written in former days was </a:t>
            </a:r>
            <a:r>
              <a:rPr lang="en-US" b="1" dirty="0"/>
              <a:t>written for our instruction</a:t>
            </a:r>
            <a:r>
              <a:rPr lang="en-US" dirty="0"/>
              <a:t>, that through endurance and through the encouragement of the Scriptures we might have hope.”</a:t>
            </a:r>
          </a:p>
          <a:p>
            <a:endParaRPr lang="en-US" dirty="0"/>
          </a:p>
          <a:p>
            <a:r>
              <a:rPr lang="en-US" b="1" dirty="0"/>
              <a:t>Ephesians 3:4</a:t>
            </a:r>
            <a:r>
              <a:rPr lang="en-US" dirty="0"/>
              <a:t> – “</a:t>
            </a:r>
            <a:r>
              <a:rPr lang="en-US" b="1" dirty="0"/>
              <a:t>When you read this, you can perceive</a:t>
            </a:r>
            <a:r>
              <a:rPr lang="en-US" dirty="0"/>
              <a:t> my insight into the mystery of Christ”</a:t>
            </a:r>
          </a:p>
        </p:txBody>
      </p:sp>
      <p:sp>
        <p:nvSpPr>
          <p:cNvPr id="4" name="Slide Number Placeholder 3"/>
          <p:cNvSpPr>
            <a:spLocks noGrp="1"/>
          </p:cNvSpPr>
          <p:nvPr>
            <p:ph type="sldNum" sz="quarter" idx="10"/>
          </p:nvPr>
        </p:nvSpPr>
        <p:spPr/>
        <p:txBody>
          <a:bodyPr/>
          <a:lstStyle/>
          <a:p>
            <a:fld id="{602E8E96-11CC-4772-9953-A1AEB054CF53}" type="slidenum">
              <a:rPr lang="en-US" smtClean="0"/>
              <a:t>15</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2246471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E8E96-11CC-4772-9953-A1AEB054CF53}" type="slidenum">
              <a:rPr lang="en-US" smtClean="0"/>
              <a:t>16</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2768615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 Timothy 4:13</a:t>
            </a:r>
            <a:r>
              <a:rPr lang="en-US" dirty="0"/>
              <a:t> – “Until I come, devote yourself to </a:t>
            </a:r>
            <a:r>
              <a:rPr lang="en-US" b="1" dirty="0"/>
              <a:t>the public reading of Scripture</a:t>
            </a:r>
            <a:r>
              <a:rPr lang="en-US" dirty="0"/>
              <a:t>, to exhortation, to teaching.”</a:t>
            </a:r>
          </a:p>
        </p:txBody>
      </p:sp>
      <p:sp>
        <p:nvSpPr>
          <p:cNvPr id="4" name="Slide Number Placeholder 3"/>
          <p:cNvSpPr>
            <a:spLocks noGrp="1"/>
          </p:cNvSpPr>
          <p:nvPr>
            <p:ph type="sldNum" sz="quarter" idx="10"/>
          </p:nvPr>
        </p:nvSpPr>
        <p:spPr/>
        <p:txBody>
          <a:bodyPr/>
          <a:lstStyle/>
          <a:p>
            <a:fld id="{602E8E96-11CC-4772-9953-A1AEB054CF53}" type="slidenum">
              <a:rPr lang="en-US" smtClean="0"/>
              <a:t>17</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30943139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II Timothy 2:15-16</a:t>
            </a:r>
            <a:r>
              <a:rPr lang="en-US" dirty="0"/>
              <a:t> – “15 Do your best to present yourself to God as one approved, a worker who has no need to be ashamed, rightly handling the word of truth. 16 But avoid irreverent babble, for it will lead people into more and more ungodliness”</a:t>
            </a:r>
          </a:p>
          <a:p>
            <a:r>
              <a:rPr lang="en-US" b="1" dirty="0"/>
              <a:t>II Timothy 2:15-16</a:t>
            </a:r>
            <a:r>
              <a:rPr lang="en-US" dirty="0"/>
              <a:t> – “15 Study to shew thyself approved unto God, a workman that needeth not to be ashamed, rightly dividing the word of truth. 16 But shun profane and vain babblings: for they will increase unto more ungodliness.” (</a:t>
            </a:r>
            <a:r>
              <a:rPr lang="en-US" b="1" dirty="0"/>
              <a:t>KJV</a:t>
            </a:r>
            <a:r>
              <a:rPr lang="en-US" dirty="0"/>
              <a:t>)</a:t>
            </a:r>
          </a:p>
        </p:txBody>
      </p:sp>
      <p:sp>
        <p:nvSpPr>
          <p:cNvPr id="4" name="Slide Number Placeholder 3"/>
          <p:cNvSpPr>
            <a:spLocks noGrp="1"/>
          </p:cNvSpPr>
          <p:nvPr>
            <p:ph type="sldNum" sz="quarter" idx="10"/>
          </p:nvPr>
        </p:nvSpPr>
        <p:spPr/>
        <p:txBody>
          <a:bodyPr/>
          <a:lstStyle/>
          <a:p>
            <a:fld id="{602E8E96-11CC-4772-9953-A1AEB054CF53}" type="slidenum">
              <a:rPr lang="en-US" smtClean="0"/>
              <a:t>18</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4239422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Acts 20:20</a:t>
            </a:r>
            <a:r>
              <a:rPr lang="en-US" dirty="0"/>
              <a:t> – “… how I did not shrink from declaring to you anything that was profitable, and </a:t>
            </a:r>
            <a:r>
              <a:rPr lang="en-US" b="1" dirty="0"/>
              <a:t>teaching you in public</a:t>
            </a:r>
            <a:r>
              <a:rPr lang="en-US" dirty="0"/>
              <a:t> and from house to house”</a:t>
            </a:r>
          </a:p>
          <a:p>
            <a:endParaRPr lang="en-US" dirty="0"/>
          </a:p>
          <a:p>
            <a:r>
              <a:rPr lang="en-US" b="1" dirty="0"/>
              <a:t>Acts 17:11</a:t>
            </a:r>
            <a:r>
              <a:rPr lang="en-US" dirty="0"/>
              <a:t> – “Now these Jews were more noble than those in Thessalonica; they received the word with all eagerness, </a:t>
            </a:r>
            <a:r>
              <a:rPr lang="en-US" b="1" dirty="0"/>
              <a:t>examining the Scriptures daily</a:t>
            </a:r>
            <a:r>
              <a:rPr lang="en-US" dirty="0"/>
              <a:t> to see if these things were so.”</a:t>
            </a:r>
          </a:p>
        </p:txBody>
      </p:sp>
      <p:sp>
        <p:nvSpPr>
          <p:cNvPr id="4" name="Slide Number Placeholder 3"/>
          <p:cNvSpPr>
            <a:spLocks noGrp="1"/>
          </p:cNvSpPr>
          <p:nvPr>
            <p:ph type="sldNum" sz="quarter" idx="10"/>
          </p:nvPr>
        </p:nvSpPr>
        <p:spPr/>
        <p:txBody>
          <a:bodyPr/>
          <a:lstStyle/>
          <a:p>
            <a:fld id="{602E8E96-11CC-4772-9953-A1AEB054CF53}" type="slidenum">
              <a:rPr lang="en-US" smtClean="0"/>
              <a:t>19</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2911047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Romans 3:3-4</a:t>
            </a:r>
            <a:r>
              <a:rPr lang="en-US" dirty="0"/>
              <a:t> – “3  What if some were unfaithful? Does their faithlessness nullify the faithfulness of God? 4 By no means! Let God be true though every one were a liar, as it is written,  ‘That you may be justified in your words, and prevail when you are judged.’“ </a:t>
            </a:r>
            <a:r>
              <a:rPr lang="en-US" b="1" i="1" dirty="0"/>
              <a:t>(Psalms 51:4)</a:t>
            </a:r>
          </a:p>
        </p:txBody>
      </p:sp>
      <p:sp>
        <p:nvSpPr>
          <p:cNvPr id="4" name="Slide Number Placeholder 3"/>
          <p:cNvSpPr>
            <a:spLocks noGrp="1"/>
          </p:cNvSpPr>
          <p:nvPr>
            <p:ph type="sldNum" sz="quarter" idx="10"/>
          </p:nvPr>
        </p:nvSpPr>
        <p:spPr/>
        <p:txBody>
          <a:bodyPr/>
          <a:lstStyle/>
          <a:p>
            <a:fld id="{602E8E96-11CC-4772-9953-A1AEB054CF53}" type="slidenum">
              <a:rPr lang="en-US" smtClean="0"/>
              <a:t>2</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2890017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James 1:21</a:t>
            </a:r>
            <a:r>
              <a:rPr lang="en-US" b="0" dirty="0"/>
              <a:t> – “Therefore put away all filthiness and rampant wickedness and </a:t>
            </a:r>
            <a:r>
              <a:rPr lang="en-US" b="1" dirty="0"/>
              <a:t>receive with meekness the implanted word, which is able to save your souls</a:t>
            </a:r>
            <a:r>
              <a:rPr lang="en-US" b="0" dirty="0"/>
              <a:t>.”</a:t>
            </a:r>
          </a:p>
          <a:p>
            <a:endParaRPr lang="en-US" b="0" dirty="0"/>
          </a:p>
          <a:p>
            <a:r>
              <a:rPr lang="en-US" b="1" dirty="0"/>
              <a:t>1 John 3:23-24</a:t>
            </a:r>
            <a:r>
              <a:rPr lang="en-US" b="0" dirty="0"/>
              <a:t> – “23 And this is his commandment, </a:t>
            </a:r>
            <a:r>
              <a:rPr lang="en-US" b="1" dirty="0"/>
              <a:t>that we believe in the name of his Son Jesus Christ</a:t>
            </a:r>
            <a:r>
              <a:rPr lang="en-US" b="0" dirty="0"/>
              <a:t> and love one another, just as he has commanded us. 24 Whoever keeps his commandments abides in him, and he in them. And by this we know that he abides in us, by the Spirit whom he has given us.”</a:t>
            </a:r>
          </a:p>
        </p:txBody>
      </p:sp>
      <p:sp>
        <p:nvSpPr>
          <p:cNvPr id="4" name="Slide Number Placeholder 3"/>
          <p:cNvSpPr>
            <a:spLocks noGrp="1"/>
          </p:cNvSpPr>
          <p:nvPr>
            <p:ph type="sldNum" sz="quarter" idx="5"/>
          </p:nvPr>
        </p:nvSpPr>
        <p:spPr/>
        <p:txBody>
          <a:bodyPr/>
          <a:lstStyle/>
          <a:p>
            <a:pPr defTabSz="5519722">
              <a:defRPr/>
            </a:pPr>
            <a:fld id="{3AF42B02-11F3-4BD2-B2E3-53F42D06C240}" type="slidenum">
              <a:rPr lang="en-US" altLang="en-US" sz="7300">
                <a:solidFill>
                  <a:prstClr val="black"/>
                </a:solidFill>
              </a:rPr>
              <a:pPr defTabSz="5519722">
                <a:defRPr/>
              </a:pPr>
              <a:t>20</a:t>
            </a:fld>
            <a:endParaRPr lang="en-US" altLang="en-US" sz="7300">
              <a:solidFill>
                <a:prstClr val="black"/>
              </a:solidFill>
            </a:endParaRPr>
          </a:p>
        </p:txBody>
      </p:sp>
      <p:sp>
        <p:nvSpPr>
          <p:cNvPr id="5" name="Date Placeholder 4">
            <a:extLst>
              <a:ext uri="{FF2B5EF4-FFF2-40B4-BE49-F238E27FC236}">
                <a16:creationId xmlns:a16="http://schemas.microsoft.com/office/drawing/2014/main" id="{515A85AA-7563-0408-0A83-D7E5A57799F5}"/>
              </a:ext>
            </a:extLst>
          </p:cNvPr>
          <p:cNvSpPr>
            <a:spLocks noGrp="1"/>
          </p:cNvSpPr>
          <p:nvPr>
            <p:ph type="dt" idx="1"/>
          </p:nvPr>
        </p:nvSpPr>
        <p:spPr/>
        <p:txBody>
          <a:bodyPr/>
          <a:lstStyle/>
          <a:p>
            <a:pPr defTabSz="5519722">
              <a:defRPr/>
            </a:pPr>
            <a:r>
              <a:rPr lang="en-US" altLang="en-US" sz="7300">
                <a:solidFill>
                  <a:prstClr val="black"/>
                </a:solidFill>
              </a:rPr>
              <a:t>4/5/2026 am</a:t>
            </a:r>
          </a:p>
        </p:txBody>
      </p:sp>
      <p:sp>
        <p:nvSpPr>
          <p:cNvPr id="6" name="Footer Placeholder 5">
            <a:extLst>
              <a:ext uri="{FF2B5EF4-FFF2-40B4-BE49-F238E27FC236}">
                <a16:creationId xmlns:a16="http://schemas.microsoft.com/office/drawing/2014/main" id="{AEAEDAA4-71B6-0616-9E16-F3FA546BFAF4}"/>
              </a:ext>
            </a:extLst>
          </p:cNvPr>
          <p:cNvSpPr>
            <a:spLocks noGrp="1"/>
          </p:cNvSpPr>
          <p:nvPr>
            <p:ph type="ftr" sz="quarter" idx="4"/>
          </p:nvPr>
        </p:nvSpPr>
        <p:spPr/>
        <p:txBody>
          <a:bodyPr/>
          <a:lstStyle/>
          <a:p>
            <a:pPr defTabSz="5519722">
              <a:defRPr/>
            </a:pPr>
            <a:r>
              <a:rPr lang="en-US" altLang="en-US" sz="7300">
                <a:solidFill>
                  <a:prstClr val="black"/>
                </a:solidFill>
              </a:rPr>
              <a:t>Richard Lidh</a:t>
            </a:r>
          </a:p>
        </p:txBody>
      </p:sp>
    </p:spTree>
    <p:extLst>
      <p:ext uri="{BB962C8B-B14F-4D97-AF65-F5344CB8AC3E}">
        <p14:creationId xmlns:p14="http://schemas.microsoft.com/office/powerpoint/2010/main" val="3622494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Acts 3:19</a:t>
            </a:r>
            <a:r>
              <a:rPr lang="en-US" b="0" dirty="0"/>
              <a:t> – “</a:t>
            </a:r>
            <a:r>
              <a:rPr lang="en-US" b="1" dirty="0"/>
              <a:t>Repent therefore, and turn again, that your sins may be blotted out</a:t>
            </a:r>
            <a:r>
              <a:rPr lang="en-US" b="0" dirty="0"/>
              <a:t>”</a:t>
            </a:r>
          </a:p>
          <a:p>
            <a:endParaRPr lang="en-US" b="0" dirty="0"/>
          </a:p>
          <a:p>
            <a:r>
              <a:rPr lang="en-US" b="1" dirty="0"/>
              <a:t>Romans 10:9-10</a:t>
            </a:r>
            <a:r>
              <a:rPr lang="en-US" b="0" dirty="0"/>
              <a:t> – “9 because, if you confess with your mouth that Jesus is Lord and believe in your heart that God raised him from the dead, you will be saved. 10 For with the heart one believes and is justified, and </a:t>
            </a:r>
            <a:r>
              <a:rPr lang="en-US" b="1" dirty="0"/>
              <a:t>with the mouth one confesses and is saved</a:t>
            </a:r>
            <a:r>
              <a:rPr lang="en-US" b="0" dirty="0"/>
              <a:t>.”</a:t>
            </a:r>
          </a:p>
        </p:txBody>
      </p:sp>
      <p:sp>
        <p:nvSpPr>
          <p:cNvPr id="4" name="Slide Number Placeholder 3"/>
          <p:cNvSpPr>
            <a:spLocks noGrp="1"/>
          </p:cNvSpPr>
          <p:nvPr>
            <p:ph type="sldNum" sz="quarter" idx="5"/>
          </p:nvPr>
        </p:nvSpPr>
        <p:spPr/>
        <p:txBody>
          <a:bodyPr/>
          <a:lstStyle/>
          <a:p>
            <a:pPr defTabSz="5519722">
              <a:defRPr/>
            </a:pPr>
            <a:fld id="{3AF42B02-11F3-4BD2-B2E3-53F42D06C240}" type="slidenum">
              <a:rPr lang="en-US" altLang="en-US" sz="7300">
                <a:solidFill>
                  <a:prstClr val="black"/>
                </a:solidFill>
              </a:rPr>
              <a:pPr defTabSz="5519722">
                <a:defRPr/>
              </a:pPr>
              <a:t>21</a:t>
            </a:fld>
            <a:endParaRPr lang="en-US" altLang="en-US" sz="7300">
              <a:solidFill>
                <a:prstClr val="black"/>
              </a:solidFill>
            </a:endParaRPr>
          </a:p>
        </p:txBody>
      </p:sp>
      <p:sp>
        <p:nvSpPr>
          <p:cNvPr id="5" name="Date Placeholder 4">
            <a:extLst>
              <a:ext uri="{FF2B5EF4-FFF2-40B4-BE49-F238E27FC236}">
                <a16:creationId xmlns:a16="http://schemas.microsoft.com/office/drawing/2014/main" id="{515A85AA-7563-0408-0A83-D7E5A57799F5}"/>
              </a:ext>
            </a:extLst>
          </p:cNvPr>
          <p:cNvSpPr>
            <a:spLocks noGrp="1"/>
          </p:cNvSpPr>
          <p:nvPr>
            <p:ph type="dt" idx="1"/>
          </p:nvPr>
        </p:nvSpPr>
        <p:spPr/>
        <p:txBody>
          <a:bodyPr/>
          <a:lstStyle/>
          <a:p>
            <a:pPr defTabSz="5519722">
              <a:defRPr/>
            </a:pPr>
            <a:r>
              <a:rPr lang="en-US" altLang="en-US" sz="7300">
                <a:solidFill>
                  <a:prstClr val="black"/>
                </a:solidFill>
              </a:rPr>
              <a:t>4/5/2026 am</a:t>
            </a:r>
          </a:p>
        </p:txBody>
      </p:sp>
      <p:sp>
        <p:nvSpPr>
          <p:cNvPr id="6" name="Footer Placeholder 5">
            <a:extLst>
              <a:ext uri="{FF2B5EF4-FFF2-40B4-BE49-F238E27FC236}">
                <a16:creationId xmlns:a16="http://schemas.microsoft.com/office/drawing/2014/main" id="{AEAEDAA4-71B6-0616-9E16-F3FA546BFAF4}"/>
              </a:ext>
            </a:extLst>
          </p:cNvPr>
          <p:cNvSpPr>
            <a:spLocks noGrp="1"/>
          </p:cNvSpPr>
          <p:nvPr>
            <p:ph type="ftr" sz="quarter" idx="4"/>
          </p:nvPr>
        </p:nvSpPr>
        <p:spPr/>
        <p:txBody>
          <a:bodyPr/>
          <a:lstStyle/>
          <a:p>
            <a:pPr defTabSz="5519722">
              <a:defRPr/>
            </a:pPr>
            <a:r>
              <a:rPr lang="en-US" altLang="en-US" sz="7300">
                <a:solidFill>
                  <a:prstClr val="black"/>
                </a:solidFill>
              </a:rPr>
              <a:t>Richard Lidh</a:t>
            </a:r>
          </a:p>
        </p:txBody>
      </p:sp>
    </p:spTree>
    <p:extLst>
      <p:ext uri="{BB962C8B-B14F-4D97-AF65-F5344CB8AC3E}">
        <p14:creationId xmlns:p14="http://schemas.microsoft.com/office/powerpoint/2010/main" val="21865562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C919D-D995-68BF-A904-3A546EBB6B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1D35F-B89B-F8FB-DCD8-638F9D0ACB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343BA8-BCE8-69EA-FBE9-E27A5D23F5F7}"/>
              </a:ext>
            </a:extLst>
          </p:cNvPr>
          <p:cNvSpPr>
            <a:spLocks noGrp="1"/>
          </p:cNvSpPr>
          <p:nvPr>
            <p:ph type="body" idx="1"/>
          </p:nvPr>
        </p:nvSpPr>
        <p:spPr/>
        <p:txBody>
          <a:bodyPr/>
          <a:lstStyle/>
          <a:p>
            <a:r>
              <a:rPr lang="en-US" b="1" dirty="0"/>
              <a:t>Acts 2:38</a:t>
            </a:r>
            <a:r>
              <a:rPr lang="en-US" b="0" dirty="0"/>
              <a:t> – “And Peter said to them, ‘</a:t>
            </a:r>
            <a:r>
              <a:rPr lang="en-US" b="1" dirty="0"/>
              <a:t>Repent and be baptized every one of you</a:t>
            </a:r>
            <a:r>
              <a:rPr lang="en-US" b="0" dirty="0"/>
              <a:t> in the name of Jesus Christ for the forgiveness of your sins, and you will receive the gift of the Holy Spirit.’”</a:t>
            </a:r>
          </a:p>
          <a:p>
            <a:endParaRPr lang="en-US" dirty="0"/>
          </a:p>
          <a:p>
            <a:pPr defTabSz="5098723">
              <a:defRPr/>
            </a:pPr>
            <a:r>
              <a:rPr lang="en-US" b="1" dirty="0"/>
              <a:t>I Corinthians 15:1-2</a:t>
            </a:r>
            <a:r>
              <a:rPr lang="en-US" b="0" dirty="0"/>
              <a:t> – “1 Now I would remind you, brothers, of the gospel I preached to you, which you received, in which you stand 2 and by which you are being saved, </a:t>
            </a:r>
            <a:r>
              <a:rPr lang="en-US" b="1" dirty="0"/>
              <a:t>if you hold fast to the word I preached to you – unless you believed in vain</a:t>
            </a:r>
            <a:r>
              <a:rPr lang="en-US" b="0" dirty="0"/>
              <a:t>.”</a:t>
            </a:r>
          </a:p>
        </p:txBody>
      </p:sp>
      <p:sp>
        <p:nvSpPr>
          <p:cNvPr id="4" name="Slide Number Placeholder 3">
            <a:extLst>
              <a:ext uri="{FF2B5EF4-FFF2-40B4-BE49-F238E27FC236}">
                <a16:creationId xmlns:a16="http://schemas.microsoft.com/office/drawing/2014/main" id="{4CAF409E-BE20-38BA-C72E-D4B3C8F753E9}"/>
              </a:ext>
            </a:extLst>
          </p:cNvPr>
          <p:cNvSpPr>
            <a:spLocks noGrp="1"/>
          </p:cNvSpPr>
          <p:nvPr>
            <p:ph type="sldNum" sz="quarter" idx="5"/>
          </p:nvPr>
        </p:nvSpPr>
        <p:spPr/>
        <p:txBody>
          <a:bodyPr/>
          <a:lstStyle/>
          <a:p>
            <a:pPr defTabSz="5519722">
              <a:defRPr/>
            </a:pPr>
            <a:fld id="{3AF42B02-11F3-4BD2-B2E3-53F42D06C240}" type="slidenum">
              <a:rPr lang="en-US" altLang="en-US" sz="7300">
                <a:solidFill>
                  <a:prstClr val="black"/>
                </a:solidFill>
              </a:rPr>
              <a:pPr defTabSz="5519722">
                <a:defRPr/>
              </a:pPr>
              <a:t>22</a:t>
            </a:fld>
            <a:endParaRPr lang="en-US" altLang="en-US" sz="7300">
              <a:solidFill>
                <a:prstClr val="black"/>
              </a:solidFill>
            </a:endParaRPr>
          </a:p>
        </p:txBody>
      </p:sp>
      <p:sp>
        <p:nvSpPr>
          <p:cNvPr id="5" name="Date Placeholder 4">
            <a:extLst>
              <a:ext uri="{FF2B5EF4-FFF2-40B4-BE49-F238E27FC236}">
                <a16:creationId xmlns:a16="http://schemas.microsoft.com/office/drawing/2014/main" id="{2CAAB31F-5CA9-C372-545B-B789E056707A}"/>
              </a:ext>
            </a:extLst>
          </p:cNvPr>
          <p:cNvSpPr>
            <a:spLocks noGrp="1"/>
          </p:cNvSpPr>
          <p:nvPr>
            <p:ph type="dt" idx="1"/>
          </p:nvPr>
        </p:nvSpPr>
        <p:spPr/>
        <p:txBody>
          <a:bodyPr/>
          <a:lstStyle/>
          <a:p>
            <a:pPr defTabSz="5519722">
              <a:defRPr/>
            </a:pPr>
            <a:r>
              <a:rPr lang="en-US" altLang="en-US" sz="7300">
                <a:solidFill>
                  <a:prstClr val="black"/>
                </a:solidFill>
              </a:rPr>
              <a:t>4/5/2026 am</a:t>
            </a:r>
          </a:p>
        </p:txBody>
      </p:sp>
      <p:sp>
        <p:nvSpPr>
          <p:cNvPr id="6" name="Footer Placeholder 5">
            <a:extLst>
              <a:ext uri="{FF2B5EF4-FFF2-40B4-BE49-F238E27FC236}">
                <a16:creationId xmlns:a16="http://schemas.microsoft.com/office/drawing/2014/main" id="{CC7892D2-CD09-D3A5-85DC-BCFDCF70B275}"/>
              </a:ext>
            </a:extLst>
          </p:cNvPr>
          <p:cNvSpPr>
            <a:spLocks noGrp="1"/>
          </p:cNvSpPr>
          <p:nvPr>
            <p:ph type="ftr" sz="quarter" idx="4"/>
          </p:nvPr>
        </p:nvSpPr>
        <p:spPr/>
        <p:txBody>
          <a:bodyPr/>
          <a:lstStyle/>
          <a:p>
            <a:pPr defTabSz="5519722">
              <a:defRPr/>
            </a:pPr>
            <a:r>
              <a:rPr lang="en-US" altLang="en-US" sz="7300">
                <a:solidFill>
                  <a:prstClr val="black"/>
                </a:solidFill>
              </a:rPr>
              <a:t>Richard Lidh</a:t>
            </a:r>
          </a:p>
        </p:txBody>
      </p:sp>
    </p:spTree>
    <p:extLst>
      <p:ext uri="{BB962C8B-B14F-4D97-AF65-F5344CB8AC3E}">
        <p14:creationId xmlns:p14="http://schemas.microsoft.com/office/powerpoint/2010/main" val="926978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 Peter 3:10-12</a:t>
            </a:r>
            <a:r>
              <a:rPr lang="en-US" dirty="0"/>
              <a:t> – “10 For ‘Whoever desires to love life and see good days, let him keep his tongue from evil and his lips from speaking deceit; 11 let him turn away from evil and do good; let him seek peace and pursue it. 12 For the eyes of the Lord are on the righteous, and his ears are open to their prayer. But the face of the Lord is against those who do evil.“ ESV [Psalms 34:12-16]</a:t>
            </a:r>
          </a:p>
          <a:p>
            <a:endParaRPr lang="en-US" dirty="0"/>
          </a:p>
        </p:txBody>
      </p:sp>
      <p:sp>
        <p:nvSpPr>
          <p:cNvPr id="4" name="Slide Number Placeholder 3"/>
          <p:cNvSpPr>
            <a:spLocks noGrp="1"/>
          </p:cNvSpPr>
          <p:nvPr>
            <p:ph type="sldNum" sz="quarter" idx="10"/>
          </p:nvPr>
        </p:nvSpPr>
        <p:spPr/>
        <p:txBody>
          <a:bodyPr/>
          <a:lstStyle/>
          <a:p>
            <a:fld id="{602E8E96-11CC-4772-9953-A1AEB054CF53}" type="slidenum">
              <a:rPr lang="en-US" smtClean="0"/>
              <a:t>3</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2331813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 Corinthians 15:33</a:t>
            </a:r>
            <a:r>
              <a:rPr lang="en-US" dirty="0"/>
              <a:t> – “Do not be deceived: "</a:t>
            </a:r>
            <a:r>
              <a:rPr lang="en-US" b="1" dirty="0"/>
              <a:t>Bad company ruins good morals</a:t>
            </a:r>
            <a:r>
              <a:rPr lang="en-US" dirty="0"/>
              <a:t>." ESV</a:t>
            </a:r>
          </a:p>
          <a:p>
            <a:endParaRPr lang="en-US" dirty="0"/>
          </a:p>
        </p:txBody>
      </p:sp>
      <p:sp>
        <p:nvSpPr>
          <p:cNvPr id="4" name="Slide Number Placeholder 3"/>
          <p:cNvSpPr>
            <a:spLocks noGrp="1"/>
          </p:cNvSpPr>
          <p:nvPr>
            <p:ph type="sldNum" sz="quarter" idx="10"/>
          </p:nvPr>
        </p:nvSpPr>
        <p:spPr/>
        <p:txBody>
          <a:bodyPr/>
          <a:lstStyle/>
          <a:p>
            <a:fld id="{602E8E96-11CC-4772-9953-A1AEB054CF53}" type="slidenum">
              <a:rPr lang="en-US" smtClean="0"/>
              <a:t>4</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3513568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02E8E96-11CC-4772-9953-A1AEB054CF53}" type="slidenum">
              <a:rPr lang="en-US" smtClean="0"/>
              <a:t>5</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2734719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 Peter 3:1-4, 7</a:t>
            </a:r>
            <a:r>
              <a:rPr lang="en-US" dirty="0"/>
              <a:t> – “3 Likewise, wives, be subject to your own husbands, so that even if some do not obey the word, they may be won without a word by the conduct of their wives – 2 when they see your respectful and pure conduct. 3  </a:t>
            </a:r>
            <a:r>
              <a:rPr lang="en-US" b="1" dirty="0"/>
              <a:t>Do not let your adorning be external</a:t>
            </a:r>
            <a:r>
              <a:rPr lang="en-US" dirty="0"/>
              <a:t> – the braiding of hair, the wearing of gold, or the putting on of clothing – 4 but let your adorning be the hidden person of the heart with the imperishable beauty of a gentle and quiet spirit, which in God's sight is very precious … 7 Likewise, husbands, live with your wives in an understanding way, showing honor to the woman as the weaker vessel, since they are heirs with you of the grace of life, so that your prayers may not be hindered.” ESV</a:t>
            </a:r>
          </a:p>
        </p:txBody>
      </p:sp>
      <p:sp>
        <p:nvSpPr>
          <p:cNvPr id="4" name="Slide Number Placeholder 3"/>
          <p:cNvSpPr>
            <a:spLocks noGrp="1"/>
          </p:cNvSpPr>
          <p:nvPr>
            <p:ph type="sldNum" sz="quarter" idx="10"/>
          </p:nvPr>
        </p:nvSpPr>
        <p:spPr/>
        <p:txBody>
          <a:bodyPr/>
          <a:lstStyle/>
          <a:p>
            <a:fld id="{602E8E96-11CC-4772-9953-A1AEB054CF53}" type="slidenum">
              <a:rPr lang="en-US" smtClean="0"/>
              <a:t>6</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3136470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Ephesians 4:29</a:t>
            </a:r>
            <a:r>
              <a:rPr lang="en-US" dirty="0"/>
              <a:t> – “Let </a:t>
            </a:r>
            <a:r>
              <a:rPr lang="en-US" b="1" dirty="0"/>
              <a:t>no corrupting talk</a:t>
            </a:r>
            <a:r>
              <a:rPr lang="en-US" dirty="0"/>
              <a:t> come out of your mouths, but only such as is good for building up, as fits the occasion, that it may give grace to those who hear.”</a:t>
            </a:r>
          </a:p>
          <a:p>
            <a:endParaRPr lang="en-US" dirty="0"/>
          </a:p>
          <a:p>
            <a:r>
              <a:rPr lang="en-US" b="1" dirty="0"/>
              <a:t>Mark 7:18b-23</a:t>
            </a:r>
            <a:r>
              <a:rPr lang="en-US" dirty="0"/>
              <a:t> – “… Do you not see that whatever goes into a person from outside cannot defile him, 19 since it enters not his heart but his stomach, and is expelled?" ( Thus he declared all foods clean.) 20 And he said, "What comes out of a person is what defiles him. 21 For from within, out of the heart of man, come evil thoughts, sexual immorality, theft, murder, adultery, 22 coveting, wickedness, deceit, sensuality, envy, slander, pride, foolishness. 23  All these evil things come from within, and </a:t>
            </a:r>
            <a:r>
              <a:rPr lang="en-US" b="1" dirty="0"/>
              <a:t>they defile a person</a:t>
            </a:r>
            <a:r>
              <a:rPr lang="en-US" dirty="0"/>
              <a:t>.”</a:t>
            </a:r>
          </a:p>
          <a:p>
            <a:endParaRPr lang="en-US" dirty="0"/>
          </a:p>
          <a:p>
            <a:r>
              <a:rPr lang="en-US" b="1" dirty="0"/>
              <a:t>Matthew 12:36-37</a:t>
            </a:r>
            <a:r>
              <a:rPr lang="en-US" dirty="0"/>
              <a:t> – “36 I tell you, on the day of judgment people will give account for </a:t>
            </a:r>
            <a:r>
              <a:rPr lang="en-US" b="1" dirty="0"/>
              <a:t>every careless word they speak</a:t>
            </a:r>
            <a:r>
              <a:rPr lang="en-US" dirty="0"/>
              <a:t>, 37 for by your words you will be justified, and by your words you will be condemned.”</a:t>
            </a:r>
          </a:p>
        </p:txBody>
      </p:sp>
      <p:sp>
        <p:nvSpPr>
          <p:cNvPr id="4" name="Slide Number Placeholder 3"/>
          <p:cNvSpPr>
            <a:spLocks noGrp="1"/>
          </p:cNvSpPr>
          <p:nvPr>
            <p:ph type="sldNum" sz="quarter" idx="10"/>
          </p:nvPr>
        </p:nvSpPr>
        <p:spPr/>
        <p:txBody>
          <a:bodyPr/>
          <a:lstStyle/>
          <a:p>
            <a:fld id="{602E8E96-11CC-4772-9953-A1AEB054CF53}" type="slidenum">
              <a:rPr lang="en-US" smtClean="0"/>
              <a:t>7</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2154398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Matthew 5:27-30</a:t>
            </a:r>
            <a:r>
              <a:rPr lang="en-US" dirty="0"/>
              <a:t> – “27 You have heard that it was said, 'You shall not commit adultery.'  28 But I say to you that everyone who looks at a woman </a:t>
            </a:r>
            <a:r>
              <a:rPr lang="en-US" b="1" dirty="0"/>
              <a:t>with lustful intent</a:t>
            </a:r>
            <a:r>
              <a:rPr lang="en-US" dirty="0"/>
              <a:t> has already committed adultery with her in his heart. 29  If your right eye causes you to sin, tear it out and throw it away. For it is better that you lose one of your members than that your whole body be thrown into hell. 30  And if your right hand causes you to sin, cut it off and throw it away. For it is better that you lose one of your members than that your whole body go into hell.”</a:t>
            </a:r>
          </a:p>
        </p:txBody>
      </p:sp>
      <p:sp>
        <p:nvSpPr>
          <p:cNvPr id="4" name="Slide Number Placeholder 3"/>
          <p:cNvSpPr>
            <a:spLocks noGrp="1"/>
          </p:cNvSpPr>
          <p:nvPr>
            <p:ph type="sldNum" sz="quarter" idx="10"/>
          </p:nvPr>
        </p:nvSpPr>
        <p:spPr/>
        <p:txBody>
          <a:bodyPr/>
          <a:lstStyle/>
          <a:p>
            <a:fld id="{602E8E96-11CC-4772-9953-A1AEB054CF53}" type="slidenum">
              <a:rPr lang="en-US" smtClean="0"/>
              <a:t>8</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466616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I Timothy 4:1-2</a:t>
            </a:r>
            <a:r>
              <a:rPr lang="en-US" dirty="0"/>
              <a:t> – “1 Now the Spirit expressly says that in later times some will depart from the faith by devoting themselves to deceitful spirits and teachings of demons, 2 through the insincerity of liars </a:t>
            </a:r>
            <a:r>
              <a:rPr lang="en-US" b="1" dirty="0"/>
              <a:t>whose consciences are seared</a:t>
            </a:r>
            <a:r>
              <a:rPr lang="en-US" dirty="0"/>
              <a:t>”</a:t>
            </a:r>
          </a:p>
        </p:txBody>
      </p:sp>
      <p:sp>
        <p:nvSpPr>
          <p:cNvPr id="4" name="Slide Number Placeholder 3"/>
          <p:cNvSpPr>
            <a:spLocks noGrp="1"/>
          </p:cNvSpPr>
          <p:nvPr>
            <p:ph type="sldNum" sz="quarter" idx="10"/>
          </p:nvPr>
        </p:nvSpPr>
        <p:spPr/>
        <p:txBody>
          <a:bodyPr/>
          <a:lstStyle/>
          <a:p>
            <a:fld id="{602E8E96-11CC-4772-9953-A1AEB054CF53}" type="slidenum">
              <a:rPr lang="en-US" smtClean="0"/>
              <a:t>9</a:t>
            </a:fld>
            <a:endParaRPr lang="en-US"/>
          </a:p>
        </p:txBody>
      </p:sp>
      <p:sp>
        <p:nvSpPr>
          <p:cNvPr id="5" name="Date Placeholder 4"/>
          <p:cNvSpPr>
            <a:spLocks noGrp="1"/>
          </p:cNvSpPr>
          <p:nvPr>
            <p:ph type="dt" idx="11"/>
          </p:nvPr>
        </p:nvSpPr>
        <p:spPr/>
        <p:txBody>
          <a:bodyPr/>
          <a:lstStyle/>
          <a:p>
            <a:r>
              <a:rPr lang="en-US"/>
              <a:t>4/5/2026 am</a:t>
            </a:r>
          </a:p>
        </p:txBody>
      </p:sp>
      <p:sp>
        <p:nvSpPr>
          <p:cNvPr id="6" name="Footer Placeholder 5"/>
          <p:cNvSpPr>
            <a:spLocks noGrp="1"/>
          </p:cNvSpPr>
          <p:nvPr>
            <p:ph type="ftr" sz="quarter" idx="12"/>
          </p:nvPr>
        </p:nvSpPr>
        <p:spPr/>
        <p:txBody>
          <a:bodyPr/>
          <a:lstStyle/>
          <a:p>
            <a:r>
              <a:rPr lang="en-US"/>
              <a:t>Richard Lidh</a:t>
            </a:r>
          </a:p>
        </p:txBody>
      </p:sp>
    </p:spTree>
    <p:extLst>
      <p:ext uri="{BB962C8B-B14F-4D97-AF65-F5344CB8AC3E}">
        <p14:creationId xmlns:p14="http://schemas.microsoft.com/office/powerpoint/2010/main" val="3592706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5" name="Freeform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9" name="Title 8"/>
          <p:cNvSpPr>
            <a:spLocks noGrp="1"/>
          </p:cNvSpPr>
          <p:nvPr>
            <p:ph type="ctrTitle"/>
          </p:nvPr>
        </p:nvSpPr>
        <p:spPr>
          <a:xfrm>
            <a:off x="429064" y="3337560"/>
            <a:ext cx="6480048" cy="2301240"/>
          </a:xfrm>
        </p:spPr>
        <p:txBody>
          <a:bodyPr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a:t>Click to edit Master title style</a:t>
            </a:r>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6" name="Date Placeholder 29"/>
          <p:cNvSpPr>
            <a:spLocks noGrp="1"/>
          </p:cNvSpPr>
          <p:nvPr>
            <p:ph type="dt" sz="half" idx="10"/>
          </p:nvPr>
        </p:nvSpPr>
        <p:spPr/>
        <p:txBody>
          <a:bodyPr/>
          <a:lstStyle>
            <a:lvl1pPr>
              <a:defRPr/>
            </a:lvl1pPr>
          </a:lstStyle>
          <a:p>
            <a:pPr>
              <a:defRPr/>
            </a:pPr>
            <a:fld id="{486F80B2-E15D-457C-A06B-69AA46E7F9FD}" type="datetimeFigureOut">
              <a:rPr lang="en-US"/>
              <a:pPr>
                <a:defRPr/>
              </a:pPr>
              <a:t>4/5/2026</a:t>
            </a:fld>
            <a:endParaRPr lang="en-US"/>
          </a:p>
        </p:txBody>
      </p:sp>
      <p:sp>
        <p:nvSpPr>
          <p:cNvPr id="7" name="Footer Placeholder 18"/>
          <p:cNvSpPr>
            <a:spLocks noGrp="1"/>
          </p:cNvSpPr>
          <p:nvPr>
            <p:ph type="ftr" sz="quarter" idx="11"/>
          </p:nvPr>
        </p:nvSpPr>
        <p:spPr/>
        <p:txBody>
          <a:bodyPr/>
          <a:lstStyle>
            <a:lvl1pPr>
              <a:defRPr/>
            </a:lvl1pPr>
          </a:lstStyle>
          <a:p>
            <a:pPr>
              <a:defRPr/>
            </a:pPr>
            <a:endParaRPr lang="en-US"/>
          </a:p>
        </p:txBody>
      </p:sp>
      <p:sp>
        <p:nvSpPr>
          <p:cNvPr id="8" name="Slide Number Placeholder 26"/>
          <p:cNvSpPr>
            <a:spLocks noGrp="1"/>
          </p:cNvSpPr>
          <p:nvPr>
            <p:ph type="sldNum" sz="quarter" idx="12"/>
          </p:nvPr>
        </p:nvSpPr>
        <p:spPr/>
        <p:txBody>
          <a:bodyPr/>
          <a:lstStyle>
            <a:lvl1pPr>
              <a:defRPr/>
            </a:lvl1pPr>
          </a:lstStyle>
          <a:p>
            <a:pPr>
              <a:defRPr/>
            </a:pPr>
            <a:fld id="{05D0C177-8769-43B2-97B1-489262DCABAC}"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43A73AC4-E730-4060-8DEE-02BBC5DE6C44}" type="datetimeFigureOut">
              <a:rPr lang="en-US"/>
              <a:pPr>
                <a:defRPr/>
              </a:pPr>
              <a:t>4/5/2026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C7B4AE1-9D40-4F04-928E-2B7417A1A7A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F5629FB9-2475-4524-8BD6-CEF8C1F36867}" type="datetimeFigureOut">
              <a:rPr lang="en-US"/>
              <a:pPr>
                <a:defRPr/>
              </a:pPr>
              <a:t>4/5/2026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8AA4B453-8BA8-4032-9A49-8EB9DAB19F4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11F55795-D1D0-4AAB-9925-957248475320}" type="datetimeFigureOut">
              <a:rPr lang="en-US"/>
              <a:pPr>
                <a:defRPr/>
              </a:pPr>
              <a:t>4/5/2026</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D25612A-EA1A-4A11-B587-C3642462941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4" name="Freeform 3"/>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5" name="Freeform 4"/>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lang="en-US"/>
              <a:t>Click to edit Master title style</a:t>
            </a:r>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fld id="{A8ADCA04-194E-46CF-965E-8BB90A92AA10}" type="datetimeFigureOut">
              <a:rPr lang="en-US"/>
              <a:pPr>
                <a:defRPr/>
              </a:pPr>
              <a:t>4/5/2026</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D561BC94-CE4B-421F-9FC5-423374056952}"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7F34F0DE-2EF2-4919-AC68-E2D20B6D7215}" type="datetimeFigureOut">
              <a:rPr lang="en-US"/>
              <a:pPr>
                <a:defRPr/>
              </a:pPr>
              <a:t>4/5/2026</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1788FB30-1FAC-47FD-8818-9E8B8A91D4C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5486400"/>
            <a:ext cx="4040188"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5486400"/>
            <a:ext cx="4041775" cy="838200"/>
          </a:xfrm>
        </p:spPr>
        <p:txBody>
          <a:bodyPr/>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fld id="{B26305CE-7F41-4A8F-A440-1073963ED9CA}" type="datetimeFigureOut">
              <a:rPr lang="en-US"/>
              <a:pPr>
                <a:defRPr/>
              </a:pPr>
              <a:t>4/5/2026</a:t>
            </a:fld>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57A81E95-7D77-499A-956A-7CB484A6142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lstStyle>
            <a:lvl1pPr algn="l">
              <a:defRPr sz="4600"/>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FD9FCD7C-92C3-4900-924C-FE7498252BC1}" type="datetimeFigureOut">
              <a:rPr lang="en-US"/>
              <a:pPr>
                <a:defRPr/>
              </a:pPr>
              <a:t>4/5/2026</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F55F6360-C67A-4BE1-BC3C-8FE120FBA53E}"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A40D319E-6842-40D9-959A-7739A070A97B}" type="datetimeFigureOut">
              <a:rPr lang="en-US"/>
              <a:pPr>
                <a:defRPr/>
              </a:pPr>
              <a:t>4/5/2026</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5A16E6FD-DEEC-4885-9A72-1F983FF0930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lang="en-US"/>
              <a:t>Click to edit Master title style</a:t>
            </a:r>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4343CB2E-BC82-4217-8551-6EB117E1A4A9}" type="datetimeFigureOut">
              <a:rPr lang="en-US"/>
              <a:pPr>
                <a:defRPr/>
              </a:pPr>
              <a:t>4/5/2026</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8156575" y="6421438"/>
            <a:ext cx="762000" cy="365125"/>
          </a:xfrm>
        </p:spPr>
        <p:txBody>
          <a:bodyPr/>
          <a:lstStyle>
            <a:lvl1pPr>
              <a:defRPr/>
            </a:lvl1pPr>
          </a:lstStyle>
          <a:p>
            <a:pPr>
              <a:defRPr/>
            </a:pPr>
            <a:fld id="{00F9CFCE-4F54-488C-B503-FCDB7938777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lang="en-US"/>
              <a:t>Click to edit Master title style</a:t>
            </a:r>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2503E540-7B60-4143-8D22-AF8A64C619D9}" type="datetimeFigureOut">
              <a:rPr lang="en-US"/>
              <a:pPr>
                <a:defRPr/>
              </a:pPr>
              <a:t>4/5/2026</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5963EBE4-A11C-4271-87C3-935BA99F25D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fontAlgn="auto">
              <a:spcBef>
                <a:spcPts val="0"/>
              </a:spcBef>
              <a:spcAft>
                <a:spcPts val="0"/>
              </a:spcAft>
              <a:defRPr/>
            </a:pPr>
            <a:endParaRPr lang="en-US">
              <a:latin typeface="+mn-lt"/>
            </a:endParaRPr>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en-US"/>
              <a:t>Click to edit Master title style</a:t>
            </a:r>
          </a:p>
        </p:txBody>
      </p:sp>
      <p:sp>
        <p:nvSpPr>
          <p:cNvPr id="1029" name="Text Placeholder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421438"/>
            <a:ext cx="2133600" cy="365125"/>
          </a:xfrm>
          <a:prstGeom prst="rect">
            <a:avLst/>
          </a:prstGeom>
        </p:spPr>
        <p:txBody>
          <a:bodyPr vert="horz" bIns="0" anchor="b"/>
          <a:lstStyle>
            <a:lvl1pPr algn="l" eaLnBrk="1" fontAlgn="auto" latinLnBrk="0" hangingPunct="1">
              <a:spcBef>
                <a:spcPts val="0"/>
              </a:spcBef>
              <a:spcAft>
                <a:spcPts val="0"/>
              </a:spcAft>
              <a:defRPr kumimoji="0" sz="1000" smtClean="0">
                <a:solidFill>
                  <a:schemeClr val="tx2">
                    <a:shade val="50000"/>
                  </a:schemeClr>
                </a:solidFill>
                <a:latin typeface="+mn-lt"/>
              </a:defRPr>
            </a:lvl1pPr>
          </a:lstStyle>
          <a:p>
            <a:pPr>
              <a:defRPr/>
            </a:pPr>
            <a:fld id="{2BE52D27-0033-490F-9DE0-D1DBD0AE7B29}" type="datetimeFigureOut">
              <a:rPr lang="en-US"/>
              <a:pPr>
                <a:defRPr/>
              </a:pPr>
              <a:t>4/5/2026</a:t>
            </a:fld>
            <a:endParaRPr lang="en-US"/>
          </a:p>
        </p:txBody>
      </p:sp>
      <p:sp>
        <p:nvSpPr>
          <p:cNvPr id="22" name="Footer Placeholder 21"/>
          <p:cNvSpPr>
            <a:spLocks noGrp="1"/>
          </p:cNvSpPr>
          <p:nvPr>
            <p:ph type="ftr" sz="quarter" idx="3"/>
          </p:nvPr>
        </p:nvSpPr>
        <p:spPr>
          <a:xfrm>
            <a:off x="3124200" y="6421438"/>
            <a:ext cx="2895600" cy="365125"/>
          </a:xfrm>
          <a:prstGeom prst="rect">
            <a:avLst/>
          </a:prstGeom>
        </p:spPr>
        <p:txBody>
          <a:bodyPr vert="horz" lIns="0" rIns="0" bIns="0" anchor="b"/>
          <a:lstStyle>
            <a:lvl1pPr algn="ctr" eaLnBrk="1" fontAlgn="auto" latinLnBrk="0" hangingPunct="1">
              <a:spcBef>
                <a:spcPts val="0"/>
              </a:spcBef>
              <a:spcAft>
                <a:spcPts val="0"/>
              </a:spcAft>
              <a:defRPr kumimoji="0" sz="1000">
                <a:solidFill>
                  <a:schemeClr val="tx2">
                    <a:shade val="5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000" smtClean="0">
                <a:solidFill>
                  <a:schemeClr val="tx2">
                    <a:shade val="50000"/>
                  </a:schemeClr>
                </a:solidFill>
                <a:latin typeface="+mn-lt"/>
              </a:defRPr>
            </a:lvl1pPr>
          </a:lstStyle>
          <a:p>
            <a:pPr>
              <a:defRPr/>
            </a:pPr>
            <a:fld id="{D4384593-7A10-4624-9312-A7655B332415}"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95" r:id="rId1"/>
    <p:sldLayoutId id="2147483689" r:id="rId2"/>
    <p:sldLayoutId id="2147483696" r:id="rId3"/>
    <p:sldLayoutId id="2147483690" r:id="rId4"/>
    <p:sldLayoutId id="2147483697" r:id="rId5"/>
    <p:sldLayoutId id="2147483691" r:id="rId6"/>
    <p:sldLayoutId id="2147483692" r:id="rId7"/>
    <p:sldLayoutId id="2147483698" r:id="rId8"/>
    <p:sldLayoutId id="2147483699" r:id="rId9"/>
    <p:sldLayoutId id="2147483693" r:id="rId10"/>
    <p:sldLayoutId id="2147483694" r:id="rId11"/>
  </p:sldLayoutIdLst>
  <p:txStyles>
    <p:title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pitchFamily="34" charset="0"/>
        </a:defRPr>
      </a:lvl2pPr>
      <a:lvl3pPr algn="l" rtl="0" fontAlgn="base">
        <a:spcBef>
          <a:spcPct val="0"/>
        </a:spcBef>
        <a:spcAft>
          <a:spcPct val="0"/>
        </a:spcAft>
        <a:defRPr sz="4600">
          <a:solidFill>
            <a:schemeClr val="tx1"/>
          </a:solidFill>
          <a:latin typeface="Franklin Gothic Book" pitchFamily="34" charset="0"/>
        </a:defRPr>
      </a:lvl3pPr>
      <a:lvl4pPr algn="l" rtl="0" fontAlgn="base">
        <a:spcBef>
          <a:spcPct val="0"/>
        </a:spcBef>
        <a:spcAft>
          <a:spcPct val="0"/>
        </a:spcAft>
        <a:defRPr sz="4600">
          <a:solidFill>
            <a:schemeClr val="tx1"/>
          </a:solidFill>
          <a:latin typeface="Franklin Gothic Book" pitchFamily="34" charset="0"/>
        </a:defRPr>
      </a:lvl4pPr>
      <a:lvl5pPr algn="l" rtl="0" fontAlgn="base">
        <a:spcBef>
          <a:spcPct val="0"/>
        </a:spcBef>
        <a:spcAft>
          <a:spcPct val="0"/>
        </a:spcAft>
        <a:defRPr sz="4600">
          <a:solidFill>
            <a:schemeClr val="tx1"/>
          </a:solidFill>
          <a:latin typeface="Franklin Gothic Book" pitchFamily="34" charset="0"/>
        </a:defRPr>
      </a:lvl5pPr>
      <a:lvl6pPr marL="457200" algn="l" rtl="0" fontAlgn="base">
        <a:spcBef>
          <a:spcPct val="0"/>
        </a:spcBef>
        <a:spcAft>
          <a:spcPct val="0"/>
        </a:spcAft>
        <a:defRPr sz="4600">
          <a:solidFill>
            <a:schemeClr val="tx1"/>
          </a:solidFill>
          <a:latin typeface="Franklin Gothic Book" pitchFamily="34" charset="0"/>
        </a:defRPr>
      </a:lvl6pPr>
      <a:lvl7pPr marL="914400" algn="l" rtl="0" fontAlgn="base">
        <a:spcBef>
          <a:spcPct val="0"/>
        </a:spcBef>
        <a:spcAft>
          <a:spcPct val="0"/>
        </a:spcAft>
        <a:defRPr sz="4600">
          <a:solidFill>
            <a:schemeClr val="tx1"/>
          </a:solidFill>
          <a:latin typeface="Franklin Gothic Book" pitchFamily="34" charset="0"/>
        </a:defRPr>
      </a:lvl7pPr>
      <a:lvl8pPr marL="1371600" algn="l" rtl="0" fontAlgn="base">
        <a:spcBef>
          <a:spcPct val="0"/>
        </a:spcBef>
        <a:spcAft>
          <a:spcPct val="0"/>
        </a:spcAft>
        <a:defRPr sz="4600">
          <a:solidFill>
            <a:schemeClr val="tx1"/>
          </a:solidFill>
          <a:latin typeface="Franklin Gothic Book" pitchFamily="34" charset="0"/>
        </a:defRPr>
      </a:lvl8pPr>
      <a:lvl9pPr marL="1828800" algn="l" rtl="0" fontAlgn="base">
        <a:spcBef>
          <a:spcPct val="0"/>
        </a:spcBef>
        <a:spcAft>
          <a:spcPct val="0"/>
        </a:spcAft>
        <a:defRPr sz="4600">
          <a:solidFill>
            <a:schemeClr val="tx1"/>
          </a:solidFill>
          <a:latin typeface="Franklin Gothic Book" pitchFamily="34" charset="0"/>
        </a:defRPr>
      </a:lvl9pPr>
    </p:titleStyle>
    <p:bodyStyle>
      <a:lvl1pPr marL="419100" indent="-382588"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fontAlgn="base">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fontAlgn="base">
        <a:spcBef>
          <a:spcPct val="20000"/>
        </a:spcBef>
        <a:spcAft>
          <a:spcPct val="0"/>
        </a:spcAft>
        <a:buClr>
          <a:schemeClr val="accent2"/>
        </a:buClr>
        <a:buSzPct val="85000"/>
        <a:buFont typeface="Arial" pitchFamily="34" charset="0"/>
        <a:buChar char="○"/>
        <a:defRPr sz="2400" kern="1200">
          <a:solidFill>
            <a:schemeClr val="tx1"/>
          </a:solidFill>
          <a:latin typeface="+mn-lt"/>
          <a:ea typeface="+mn-ea"/>
          <a:cs typeface="+mn-cs"/>
        </a:defRPr>
      </a:lvl3pPr>
      <a:lvl4pPr marL="1279525" indent="-236538" algn="l" rtl="0" fontAlgn="base">
        <a:spcBef>
          <a:spcPct val="20000"/>
        </a:spcBef>
        <a:spcAft>
          <a:spcPct val="0"/>
        </a:spcAft>
        <a:buClr>
          <a:srgbClr val="D2DA7A"/>
        </a:buClr>
        <a:buSzPct val="90000"/>
        <a:buFont typeface="Wingdings 2" pitchFamily="18" charset="2"/>
        <a:buChar char=""/>
        <a:defRPr sz="2000" kern="1200">
          <a:solidFill>
            <a:schemeClr val="tx1"/>
          </a:solidFill>
          <a:latin typeface="+mn-lt"/>
          <a:ea typeface="+mn-ea"/>
          <a:cs typeface="+mn-cs"/>
        </a:defRPr>
      </a:lvl4pPr>
      <a:lvl5pPr marL="1489075" indent="-182563" algn="l" rtl="0" fontAlgn="base">
        <a:spcBef>
          <a:spcPct val="20000"/>
        </a:spcBef>
        <a:spcAft>
          <a:spcPct val="0"/>
        </a:spcAft>
        <a:buClr>
          <a:srgbClr val="FADA7A"/>
        </a:buClr>
        <a:buSzPct val="100000"/>
        <a:buFont typeface="Arial" pitchFamily="34"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74F527-DEC7-2D52-772E-95932B4081F3}"/>
              </a:ext>
            </a:extLst>
          </p:cNvPr>
          <p:cNvSpPr txBox="1"/>
          <p:nvPr/>
        </p:nvSpPr>
        <p:spPr>
          <a:xfrm>
            <a:off x="383969" y="762000"/>
            <a:ext cx="8001000" cy="1323439"/>
          </a:xfrm>
          <a:prstGeom prst="rect">
            <a:avLst/>
          </a:prstGeom>
          <a:noFill/>
        </p:spPr>
        <p:txBody>
          <a:bodyPr wrap="square" rtlCol="0">
            <a:spAutoFit/>
          </a:bodyPr>
          <a:lstStyle/>
          <a:p>
            <a:r>
              <a:rPr lang="en-US" sz="4000" b="1" dirty="0">
                <a:latin typeface="Century Gothic" panose="020B0502020202020204" pitchFamily="34" charset="0"/>
              </a:rPr>
              <a:t>PRACTICAL SOLUTIONS TO SPIRITUAL WEAKNESS</a:t>
            </a:r>
          </a:p>
        </p:txBody>
      </p:sp>
      <p:sp>
        <p:nvSpPr>
          <p:cNvPr id="5" name="TextBox 4">
            <a:extLst>
              <a:ext uri="{FF2B5EF4-FFF2-40B4-BE49-F238E27FC236}">
                <a16:creationId xmlns:a16="http://schemas.microsoft.com/office/drawing/2014/main" id="{19037DB2-5BD6-3602-EA01-A19C26A6D18B}"/>
              </a:ext>
            </a:extLst>
          </p:cNvPr>
          <p:cNvSpPr txBox="1"/>
          <p:nvPr/>
        </p:nvSpPr>
        <p:spPr>
          <a:xfrm>
            <a:off x="383969" y="2222665"/>
            <a:ext cx="3657600" cy="523220"/>
          </a:xfrm>
          <a:prstGeom prst="rect">
            <a:avLst/>
          </a:prstGeom>
          <a:noFill/>
        </p:spPr>
        <p:txBody>
          <a:bodyPr wrap="square" rtlCol="0">
            <a:spAutoFit/>
          </a:bodyPr>
          <a:lstStyle/>
          <a:p>
            <a:r>
              <a:rPr lang="en-US" sz="2800" b="1" dirty="0">
                <a:latin typeface="Century Gothic" panose="020B0502020202020204" pitchFamily="34" charset="0"/>
              </a:rPr>
              <a:t>I Peter 3:8-18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0"/>
            <a:ext cx="7620000" cy="2985433"/>
          </a:xfrm>
          <a:prstGeom prst="rect">
            <a:avLst/>
          </a:prstGeom>
          <a:noFill/>
        </p:spPr>
        <p:txBody>
          <a:bodyPr wrap="square" rtlCol="0">
            <a:spAutoFit/>
          </a:bodyPr>
          <a:lstStyle/>
          <a:p>
            <a:pPr marL="285750" indent="-285750">
              <a:spcBef>
                <a:spcPts val="600"/>
              </a:spcBef>
              <a:spcAft>
                <a:spcPts val="600"/>
              </a:spcAft>
              <a:buFont typeface="Arial" pitchFamily="34" charset="0"/>
              <a:buChar char="•"/>
            </a:pPr>
            <a:r>
              <a:rPr lang="en-US" sz="2800" dirty="0">
                <a:latin typeface="Century Gothic" panose="020B0502020202020204" pitchFamily="34" charset="0"/>
              </a:rPr>
              <a:t>Consider our employment, the places we go, etc.</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I Thessalonians 5:22 – “Abstain from every form of evil”</a:t>
            </a:r>
          </a:p>
          <a:p>
            <a:pPr marL="285750" indent="-285750">
              <a:spcBef>
                <a:spcPts val="600"/>
              </a:spcBef>
              <a:spcAft>
                <a:spcPts val="600"/>
              </a:spcAft>
              <a:buFont typeface="Arial" pitchFamily="34" charset="0"/>
              <a:buChar char="•"/>
            </a:pPr>
            <a:r>
              <a:rPr lang="en-US" sz="2800" dirty="0">
                <a:latin typeface="Century Gothic" panose="020B0502020202020204" pitchFamily="34" charset="0"/>
              </a:rPr>
              <a:t>Consider the people we surround ourselves with</a:t>
            </a:r>
          </a:p>
        </p:txBody>
      </p:sp>
      <p:sp>
        <p:nvSpPr>
          <p:cNvPr id="2" name="TextBox 1">
            <a:extLst>
              <a:ext uri="{FF2B5EF4-FFF2-40B4-BE49-F238E27FC236}">
                <a16:creationId xmlns:a16="http://schemas.microsoft.com/office/drawing/2014/main" id="{6713954B-7159-047F-F627-9E6E354C7131}"/>
              </a:ext>
            </a:extLst>
          </p:cNvPr>
          <p:cNvSpPr txBox="1"/>
          <p:nvPr/>
        </p:nvSpPr>
        <p:spPr>
          <a:xfrm>
            <a:off x="457200" y="457200"/>
            <a:ext cx="8229600" cy="1323439"/>
          </a:xfrm>
          <a:prstGeom prst="rect">
            <a:avLst/>
          </a:prstGeom>
          <a:noFill/>
        </p:spPr>
        <p:txBody>
          <a:bodyPr wrap="square" rtlCol="0">
            <a:spAutoFit/>
          </a:bodyPr>
          <a:lstStyle/>
          <a:p>
            <a:r>
              <a:rPr lang="en-US" sz="4000" b="1" dirty="0">
                <a:latin typeface="Century Gothic" panose="020B0502020202020204" pitchFamily="34" charset="0"/>
              </a:rPr>
              <a:t>TURN AWAY FROM CORRUPTING ENVIRONMENTS</a:t>
            </a:r>
          </a:p>
        </p:txBody>
      </p:sp>
    </p:spTree>
    <p:extLst>
      <p:ext uri="{BB962C8B-B14F-4D97-AF65-F5344CB8AC3E}">
        <p14:creationId xmlns:p14="http://schemas.microsoft.com/office/powerpoint/2010/main" val="410212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0"/>
            <a:ext cx="8229600" cy="1969770"/>
          </a:xfrm>
          <a:prstGeom prst="rect">
            <a:avLst/>
          </a:prstGeom>
          <a:noFill/>
        </p:spPr>
        <p:txBody>
          <a:bodyPr wrap="square" rtlCol="0">
            <a:spAutoFit/>
          </a:bodyPr>
          <a:lstStyle/>
          <a:p>
            <a:pPr marL="285750" indent="-285750">
              <a:spcBef>
                <a:spcPts val="600"/>
              </a:spcBef>
              <a:spcAft>
                <a:spcPts val="600"/>
              </a:spcAft>
              <a:buFont typeface="Arial" pitchFamily="34" charset="0"/>
              <a:buChar char="•"/>
            </a:pPr>
            <a:r>
              <a:rPr lang="en-US" sz="2800" dirty="0">
                <a:latin typeface="Century Gothic" panose="020B0502020202020204" pitchFamily="34" charset="0"/>
              </a:rPr>
              <a:t>Consider the children’s song, “Oh, Be Careful”</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“Oh, be careful little hands what you do, Oh, be careful little feet where you go”</a:t>
            </a:r>
          </a:p>
        </p:txBody>
      </p:sp>
      <p:sp>
        <p:nvSpPr>
          <p:cNvPr id="2" name="TextBox 1">
            <a:extLst>
              <a:ext uri="{FF2B5EF4-FFF2-40B4-BE49-F238E27FC236}">
                <a16:creationId xmlns:a16="http://schemas.microsoft.com/office/drawing/2014/main" id="{671031AB-40ED-4920-712B-20480060D46B}"/>
              </a:ext>
            </a:extLst>
          </p:cNvPr>
          <p:cNvSpPr txBox="1"/>
          <p:nvPr/>
        </p:nvSpPr>
        <p:spPr>
          <a:xfrm>
            <a:off x="457200" y="457200"/>
            <a:ext cx="8229600" cy="1323439"/>
          </a:xfrm>
          <a:prstGeom prst="rect">
            <a:avLst/>
          </a:prstGeom>
          <a:noFill/>
        </p:spPr>
        <p:txBody>
          <a:bodyPr wrap="square" rtlCol="0">
            <a:spAutoFit/>
          </a:bodyPr>
          <a:lstStyle/>
          <a:p>
            <a:r>
              <a:rPr lang="en-US" sz="4000" b="1" dirty="0">
                <a:latin typeface="Century Gothic" panose="020B0502020202020204" pitchFamily="34" charset="0"/>
              </a:rPr>
              <a:t>TURN AWAY FROM CORRUPTING ENVIRONMENTS</a:t>
            </a:r>
          </a:p>
        </p:txBody>
      </p:sp>
    </p:spTree>
    <p:extLst>
      <p:ext uri="{BB962C8B-B14F-4D97-AF65-F5344CB8AC3E}">
        <p14:creationId xmlns:p14="http://schemas.microsoft.com/office/powerpoint/2010/main" val="247910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371600"/>
            <a:ext cx="8229600" cy="1969770"/>
          </a:xfrm>
          <a:prstGeom prst="rect">
            <a:avLst/>
          </a:prstGeom>
          <a:noFill/>
        </p:spPr>
        <p:txBody>
          <a:bodyPr wrap="square" rtlCol="0">
            <a:spAutoFit/>
          </a:bodyPr>
          <a:lstStyle/>
          <a:p>
            <a:pPr marL="285750" indent="-285750">
              <a:spcBef>
                <a:spcPts val="600"/>
              </a:spcBef>
              <a:spcAft>
                <a:spcPts val="600"/>
              </a:spcAft>
              <a:buFont typeface="Arial" pitchFamily="34" charset="0"/>
              <a:buChar char="•"/>
            </a:pPr>
            <a:r>
              <a:rPr lang="en-US" sz="2800" dirty="0">
                <a:latin typeface="Century Gothic" panose="020B0502020202020204" pitchFamily="34" charset="0"/>
              </a:rPr>
              <a:t>I Peter 5:8 – “seeking someone to devour”</a:t>
            </a:r>
          </a:p>
          <a:p>
            <a:pPr marL="285750" indent="-285750">
              <a:spcBef>
                <a:spcPts val="600"/>
              </a:spcBef>
              <a:spcAft>
                <a:spcPts val="600"/>
              </a:spcAft>
              <a:buFont typeface="Arial" pitchFamily="34" charset="0"/>
              <a:buChar char="•"/>
            </a:pPr>
            <a:r>
              <a:rPr lang="en-US" sz="2800" dirty="0">
                <a:latin typeface="Century Gothic" panose="020B0502020202020204" pitchFamily="34" charset="0"/>
              </a:rPr>
              <a:t>II Corinthians 11:14-15 – “Their end will correspond to their deeds”</a:t>
            </a:r>
          </a:p>
        </p:txBody>
      </p:sp>
      <p:sp>
        <p:nvSpPr>
          <p:cNvPr id="5" name="TextBox 4">
            <a:extLst>
              <a:ext uri="{FF2B5EF4-FFF2-40B4-BE49-F238E27FC236}">
                <a16:creationId xmlns:a16="http://schemas.microsoft.com/office/drawing/2014/main" id="{C75A1CDC-051B-7056-64D7-880EE2C96A26}"/>
              </a:ext>
            </a:extLst>
          </p:cNvPr>
          <p:cNvSpPr txBox="1"/>
          <p:nvPr/>
        </p:nvSpPr>
        <p:spPr>
          <a:xfrm>
            <a:off x="457200" y="457200"/>
            <a:ext cx="8229600" cy="707886"/>
          </a:xfrm>
          <a:prstGeom prst="rect">
            <a:avLst/>
          </a:prstGeom>
          <a:noFill/>
        </p:spPr>
        <p:txBody>
          <a:bodyPr wrap="square" rtlCol="0">
            <a:spAutoFit/>
          </a:bodyPr>
          <a:lstStyle/>
          <a:p>
            <a:r>
              <a:rPr lang="en-US" sz="4000" b="1" dirty="0">
                <a:latin typeface="Century Gothic" panose="020B0502020202020204" pitchFamily="34" charset="0"/>
              </a:rPr>
              <a:t>CONSIDER THE ENEMY</a:t>
            </a:r>
          </a:p>
        </p:txBody>
      </p:sp>
    </p:spTree>
    <p:extLst>
      <p:ext uri="{BB962C8B-B14F-4D97-AF65-F5344CB8AC3E}">
        <p14:creationId xmlns:p14="http://schemas.microsoft.com/office/powerpoint/2010/main" val="319149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371600"/>
            <a:ext cx="8229600" cy="3200876"/>
          </a:xfrm>
          <a:prstGeom prst="rect">
            <a:avLst/>
          </a:prstGeom>
          <a:noFill/>
        </p:spPr>
        <p:txBody>
          <a:bodyPr wrap="square" rtlCol="0">
            <a:spAutoFit/>
          </a:bodyPr>
          <a:lstStyle/>
          <a:p>
            <a:pPr>
              <a:spcBef>
                <a:spcPts val="600"/>
              </a:spcBef>
              <a:spcAft>
                <a:spcPts val="600"/>
              </a:spcAft>
            </a:pPr>
            <a:r>
              <a:rPr lang="en-US" sz="3200" dirty="0">
                <a:latin typeface="Century Gothic" panose="020B0502020202020204" pitchFamily="34" charset="0"/>
              </a:rPr>
              <a:t>Prayer</a:t>
            </a:r>
            <a:endParaRPr lang="en-US" sz="2800" dirty="0">
              <a:latin typeface="Century Gothic" panose="020B0502020202020204" pitchFamily="34" charset="0"/>
            </a:endParaRP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I Thessalonians 5:16-18 – “pray without ceasing”</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Private</a:t>
            </a:r>
          </a:p>
          <a:p>
            <a:pPr marL="1200150" lvl="2" indent="-285750">
              <a:spcBef>
                <a:spcPts val="600"/>
              </a:spcBef>
              <a:spcAft>
                <a:spcPts val="600"/>
              </a:spcAft>
              <a:buFont typeface="Arial" pitchFamily="34" charset="0"/>
              <a:buChar char="•"/>
            </a:pPr>
            <a:r>
              <a:rPr lang="en-US" sz="2800" dirty="0">
                <a:latin typeface="Century Gothic" panose="020B0502020202020204" pitchFamily="34" charset="0"/>
              </a:rPr>
              <a:t>Matthew 6:1, 5-6 – “pray to your Father who is in secret”</a:t>
            </a:r>
          </a:p>
        </p:txBody>
      </p:sp>
      <p:sp>
        <p:nvSpPr>
          <p:cNvPr id="2" name="TextBox 1">
            <a:extLst>
              <a:ext uri="{FF2B5EF4-FFF2-40B4-BE49-F238E27FC236}">
                <a16:creationId xmlns:a16="http://schemas.microsoft.com/office/drawing/2014/main" id="{EC7C4925-C738-925E-54DE-719FBD3D2962}"/>
              </a:ext>
            </a:extLst>
          </p:cNvPr>
          <p:cNvSpPr txBox="1"/>
          <p:nvPr/>
        </p:nvSpPr>
        <p:spPr>
          <a:xfrm>
            <a:off x="457200" y="457200"/>
            <a:ext cx="8229600" cy="707886"/>
          </a:xfrm>
          <a:prstGeom prst="rect">
            <a:avLst/>
          </a:prstGeom>
          <a:noFill/>
        </p:spPr>
        <p:txBody>
          <a:bodyPr wrap="square" rtlCol="0">
            <a:spAutoFit/>
          </a:bodyPr>
          <a:lstStyle/>
          <a:p>
            <a:r>
              <a:rPr lang="en-US" sz="4000" b="1" dirty="0">
                <a:latin typeface="Century Gothic" panose="020B0502020202020204" pitchFamily="34" charset="0"/>
              </a:rPr>
              <a:t>TAKE UP EDIFYING PRACTICES</a:t>
            </a:r>
          </a:p>
        </p:txBody>
      </p:sp>
    </p:spTree>
    <p:extLst>
      <p:ext uri="{BB962C8B-B14F-4D97-AF65-F5344CB8AC3E}">
        <p14:creationId xmlns:p14="http://schemas.microsoft.com/office/powerpoint/2010/main" val="162873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371600"/>
            <a:ext cx="8229600" cy="3200876"/>
          </a:xfrm>
          <a:prstGeom prst="rect">
            <a:avLst/>
          </a:prstGeom>
          <a:noFill/>
        </p:spPr>
        <p:txBody>
          <a:bodyPr wrap="square" rtlCol="0">
            <a:spAutoFit/>
          </a:bodyPr>
          <a:lstStyle/>
          <a:p>
            <a:pPr>
              <a:spcBef>
                <a:spcPts val="600"/>
              </a:spcBef>
              <a:spcAft>
                <a:spcPts val="600"/>
              </a:spcAft>
            </a:pPr>
            <a:r>
              <a:rPr lang="en-US" sz="3200" dirty="0">
                <a:latin typeface="Century Gothic" panose="020B0502020202020204" pitchFamily="34" charset="0"/>
              </a:rPr>
              <a:t>Prayer</a:t>
            </a:r>
            <a:endParaRPr lang="en-US" sz="2800" dirty="0">
              <a:latin typeface="Century Gothic" panose="020B0502020202020204" pitchFamily="34" charset="0"/>
            </a:endParaRP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“Pray without ceasing”</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Public</a:t>
            </a:r>
          </a:p>
          <a:p>
            <a:pPr marL="1200150" lvl="2" indent="-285750">
              <a:spcBef>
                <a:spcPts val="600"/>
              </a:spcBef>
              <a:spcAft>
                <a:spcPts val="600"/>
              </a:spcAft>
              <a:buFont typeface="Arial" pitchFamily="34" charset="0"/>
              <a:buChar char="•"/>
            </a:pPr>
            <a:r>
              <a:rPr lang="en-US" sz="2800" dirty="0">
                <a:latin typeface="Century Gothic" panose="020B0502020202020204" pitchFamily="34" charset="0"/>
              </a:rPr>
              <a:t>Acts 12:4-5, 12 – “earnest prayer for him was made to God by the church … many … were praying”</a:t>
            </a:r>
          </a:p>
        </p:txBody>
      </p:sp>
      <p:sp>
        <p:nvSpPr>
          <p:cNvPr id="2" name="TextBox 1">
            <a:extLst>
              <a:ext uri="{FF2B5EF4-FFF2-40B4-BE49-F238E27FC236}">
                <a16:creationId xmlns:a16="http://schemas.microsoft.com/office/drawing/2014/main" id="{8ADB43B2-A13A-293C-F940-DD265C5150E4}"/>
              </a:ext>
            </a:extLst>
          </p:cNvPr>
          <p:cNvSpPr txBox="1"/>
          <p:nvPr/>
        </p:nvSpPr>
        <p:spPr>
          <a:xfrm>
            <a:off x="457200" y="457200"/>
            <a:ext cx="8229600" cy="707886"/>
          </a:xfrm>
          <a:prstGeom prst="rect">
            <a:avLst/>
          </a:prstGeom>
          <a:noFill/>
        </p:spPr>
        <p:txBody>
          <a:bodyPr wrap="square" rtlCol="0">
            <a:spAutoFit/>
          </a:bodyPr>
          <a:lstStyle/>
          <a:p>
            <a:r>
              <a:rPr lang="en-US" sz="4000" b="1" dirty="0">
                <a:latin typeface="Century Gothic" panose="020B0502020202020204" pitchFamily="34" charset="0"/>
              </a:rPr>
              <a:t>TAKE UP EDIFYING PRACTICES</a:t>
            </a:r>
          </a:p>
        </p:txBody>
      </p:sp>
    </p:spTree>
    <p:extLst>
      <p:ext uri="{BB962C8B-B14F-4D97-AF65-F5344CB8AC3E}">
        <p14:creationId xmlns:p14="http://schemas.microsoft.com/office/powerpoint/2010/main" val="138331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371600"/>
            <a:ext cx="8229600" cy="2123658"/>
          </a:xfrm>
          <a:prstGeom prst="rect">
            <a:avLst/>
          </a:prstGeom>
          <a:noFill/>
        </p:spPr>
        <p:txBody>
          <a:bodyPr wrap="square" rtlCol="0">
            <a:spAutoFit/>
          </a:bodyPr>
          <a:lstStyle/>
          <a:p>
            <a:pPr marL="285750" indent="-285750">
              <a:spcBef>
                <a:spcPts val="600"/>
              </a:spcBef>
              <a:spcAft>
                <a:spcPts val="600"/>
              </a:spcAft>
              <a:buFont typeface="Arial" pitchFamily="34" charset="0"/>
              <a:buChar char="•"/>
            </a:pPr>
            <a:r>
              <a:rPr lang="en-US" sz="2800" dirty="0">
                <a:latin typeface="Century Gothic" panose="020B0502020202020204" pitchFamily="34" charset="0"/>
              </a:rPr>
              <a:t>Reading</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Romans 15:4 – “written for our instruction”</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Ephesians 3:4 – “When you read this, you can perceive …”</a:t>
            </a:r>
          </a:p>
        </p:txBody>
      </p:sp>
      <p:sp>
        <p:nvSpPr>
          <p:cNvPr id="2" name="TextBox 1">
            <a:extLst>
              <a:ext uri="{FF2B5EF4-FFF2-40B4-BE49-F238E27FC236}">
                <a16:creationId xmlns:a16="http://schemas.microsoft.com/office/drawing/2014/main" id="{2A8CA2AA-BD85-385C-1B29-4C045E62B159}"/>
              </a:ext>
            </a:extLst>
          </p:cNvPr>
          <p:cNvSpPr txBox="1"/>
          <p:nvPr/>
        </p:nvSpPr>
        <p:spPr>
          <a:xfrm>
            <a:off x="457200" y="457200"/>
            <a:ext cx="8229600" cy="707886"/>
          </a:xfrm>
          <a:prstGeom prst="rect">
            <a:avLst/>
          </a:prstGeom>
          <a:noFill/>
        </p:spPr>
        <p:txBody>
          <a:bodyPr wrap="square" rtlCol="0">
            <a:spAutoFit/>
          </a:bodyPr>
          <a:lstStyle/>
          <a:p>
            <a:r>
              <a:rPr lang="en-US" sz="4000" b="1" dirty="0">
                <a:latin typeface="Century Gothic" panose="020B0502020202020204" pitchFamily="34" charset="0"/>
              </a:rPr>
              <a:t>TAKE UP EDIFYING PRACTICES</a:t>
            </a:r>
          </a:p>
        </p:txBody>
      </p:sp>
    </p:spTree>
    <p:extLst>
      <p:ext uri="{BB962C8B-B14F-4D97-AF65-F5344CB8AC3E}">
        <p14:creationId xmlns:p14="http://schemas.microsoft.com/office/powerpoint/2010/main" val="1182773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371600"/>
            <a:ext cx="8229600" cy="3939540"/>
          </a:xfrm>
          <a:prstGeom prst="rect">
            <a:avLst/>
          </a:prstGeom>
          <a:noFill/>
        </p:spPr>
        <p:txBody>
          <a:bodyPr wrap="square" rtlCol="0">
            <a:spAutoFit/>
          </a:bodyPr>
          <a:lstStyle/>
          <a:p>
            <a:pPr>
              <a:spcBef>
                <a:spcPts val="600"/>
              </a:spcBef>
              <a:spcAft>
                <a:spcPts val="600"/>
              </a:spcAft>
            </a:pPr>
            <a:r>
              <a:rPr lang="en-US" sz="3200" dirty="0">
                <a:latin typeface="Century Gothic" panose="020B0502020202020204" pitchFamily="34" charset="0"/>
              </a:rPr>
              <a:t>Reading</a:t>
            </a:r>
            <a:endParaRPr lang="en-US" sz="2800" dirty="0">
              <a:latin typeface="Century Gothic" panose="020B0502020202020204" pitchFamily="34" charset="0"/>
            </a:endParaRP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Private</a:t>
            </a:r>
          </a:p>
          <a:p>
            <a:pPr marL="1200150" lvl="2" indent="-285750">
              <a:spcBef>
                <a:spcPts val="600"/>
              </a:spcBef>
              <a:spcAft>
                <a:spcPts val="600"/>
              </a:spcAft>
              <a:buFont typeface="Arial" pitchFamily="34" charset="0"/>
              <a:buChar char="•"/>
            </a:pPr>
            <a:r>
              <a:rPr lang="en-US" sz="2800" dirty="0">
                <a:latin typeface="Century Gothic" panose="020B0502020202020204" pitchFamily="34" charset="0"/>
              </a:rPr>
              <a:t>1,189 chapters in the Bible</a:t>
            </a:r>
          </a:p>
          <a:p>
            <a:pPr marL="1200150" lvl="2" indent="-285750">
              <a:spcBef>
                <a:spcPts val="600"/>
              </a:spcBef>
              <a:spcAft>
                <a:spcPts val="600"/>
              </a:spcAft>
              <a:buFont typeface="Arial" pitchFamily="34" charset="0"/>
              <a:buChar char="•"/>
            </a:pPr>
            <a:r>
              <a:rPr lang="en-US" sz="2800" dirty="0">
                <a:latin typeface="Century Gothic" panose="020B0502020202020204" pitchFamily="34" charset="0"/>
              </a:rPr>
              <a:t>Read two from the Old Testament and two from the New Testament every day</a:t>
            </a:r>
          </a:p>
          <a:p>
            <a:pPr marL="1657350" lvl="3" indent="-285750">
              <a:spcBef>
                <a:spcPts val="600"/>
              </a:spcBef>
              <a:spcAft>
                <a:spcPts val="600"/>
              </a:spcAft>
              <a:buFont typeface="Arial" pitchFamily="34" charset="0"/>
              <a:buChar char="•"/>
            </a:pPr>
            <a:r>
              <a:rPr lang="en-US" sz="2800" dirty="0">
                <a:latin typeface="Century Gothic" panose="020B0502020202020204" pitchFamily="34" charset="0"/>
              </a:rPr>
              <a:t>Old Testament every 1.3 years</a:t>
            </a:r>
          </a:p>
          <a:p>
            <a:pPr marL="1657350" lvl="3" indent="-285750">
              <a:spcBef>
                <a:spcPts val="600"/>
              </a:spcBef>
              <a:spcAft>
                <a:spcPts val="600"/>
              </a:spcAft>
              <a:buFont typeface="Arial" pitchFamily="34" charset="0"/>
              <a:buChar char="•"/>
            </a:pPr>
            <a:r>
              <a:rPr lang="en-US" sz="2800" dirty="0">
                <a:latin typeface="Century Gothic" panose="020B0502020202020204" pitchFamily="34" charset="0"/>
              </a:rPr>
              <a:t>New Testament 2.8 times per year</a:t>
            </a:r>
          </a:p>
        </p:txBody>
      </p:sp>
      <p:sp>
        <p:nvSpPr>
          <p:cNvPr id="2" name="TextBox 1">
            <a:extLst>
              <a:ext uri="{FF2B5EF4-FFF2-40B4-BE49-F238E27FC236}">
                <a16:creationId xmlns:a16="http://schemas.microsoft.com/office/drawing/2014/main" id="{064C8633-93DB-2A6C-E5E4-54482473461E}"/>
              </a:ext>
            </a:extLst>
          </p:cNvPr>
          <p:cNvSpPr txBox="1"/>
          <p:nvPr/>
        </p:nvSpPr>
        <p:spPr>
          <a:xfrm>
            <a:off x="457200" y="457200"/>
            <a:ext cx="8229600" cy="707886"/>
          </a:xfrm>
          <a:prstGeom prst="rect">
            <a:avLst/>
          </a:prstGeom>
          <a:noFill/>
        </p:spPr>
        <p:txBody>
          <a:bodyPr wrap="square" rtlCol="0">
            <a:spAutoFit/>
          </a:bodyPr>
          <a:lstStyle/>
          <a:p>
            <a:r>
              <a:rPr lang="en-US" sz="4000" b="1" dirty="0">
                <a:latin typeface="Century Gothic" panose="020B0502020202020204" pitchFamily="34" charset="0"/>
              </a:rPr>
              <a:t>TAKE UP EDIFYING PRACTICES</a:t>
            </a:r>
          </a:p>
        </p:txBody>
      </p:sp>
    </p:spTree>
    <p:extLst>
      <p:ext uri="{BB962C8B-B14F-4D97-AF65-F5344CB8AC3E}">
        <p14:creationId xmlns:p14="http://schemas.microsoft.com/office/powerpoint/2010/main" val="176755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371600"/>
            <a:ext cx="8229600" cy="2185214"/>
          </a:xfrm>
          <a:prstGeom prst="rect">
            <a:avLst/>
          </a:prstGeom>
          <a:noFill/>
        </p:spPr>
        <p:txBody>
          <a:bodyPr wrap="square" rtlCol="0">
            <a:spAutoFit/>
          </a:bodyPr>
          <a:lstStyle/>
          <a:p>
            <a:pPr>
              <a:spcBef>
                <a:spcPts val="600"/>
              </a:spcBef>
              <a:spcAft>
                <a:spcPts val="600"/>
              </a:spcAft>
            </a:pPr>
            <a:r>
              <a:rPr lang="en-US" sz="3200" dirty="0">
                <a:latin typeface="Century Gothic" panose="020B0502020202020204" pitchFamily="34" charset="0"/>
              </a:rPr>
              <a:t>Reading</a:t>
            </a:r>
            <a:endParaRPr lang="en-US" sz="2800" dirty="0">
              <a:latin typeface="Century Gothic" panose="020B0502020202020204" pitchFamily="34" charset="0"/>
            </a:endParaRP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Public/Family</a:t>
            </a:r>
          </a:p>
          <a:p>
            <a:pPr marL="1200150" lvl="2" indent="-285750">
              <a:spcBef>
                <a:spcPts val="600"/>
              </a:spcBef>
              <a:spcAft>
                <a:spcPts val="600"/>
              </a:spcAft>
              <a:buFont typeface="Arial" pitchFamily="34" charset="0"/>
              <a:buChar char="•"/>
            </a:pPr>
            <a:r>
              <a:rPr lang="en-US" sz="2800" dirty="0">
                <a:latin typeface="Century Gothic" panose="020B0502020202020204" pitchFamily="34" charset="0"/>
              </a:rPr>
              <a:t>I Timothy 4:13 – “the public reading of Scripture”</a:t>
            </a:r>
          </a:p>
        </p:txBody>
      </p:sp>
      <p:sp>
        <p:nvSpPr>
          <p:cNvPr id="2" name="TextBox 1">
            <a:extLst>
              <a:ext uri="{FF2B5EF4-FFF2-40B4-BE49-F238E27FC236}">
                <a16:creationId xmlns:a16="http://schemas.microsoft.com/office/drawing/2014/main" id="{B363B06F-D06F-05D9-CD7C-E2BDECE5A205}"/>
              </a:ext>
            </a:extLst>
          </p:cNvPr>
          <p:cNvSpPr txBox="1"/>
          <p:nvPr/>
        </p:nvSpPr>
        <p:spPr>
          <a:xfrm>
            <a:off x="457200" y="457200"/>
            <a:ext cx="8229600" cy="707886"/>
          </a:xfrm>
          <a:prstGeom prst="rect">
            <a:avLst/>
          </a:prstGeom>
          <a:noFill/>
        </p:spPr>
        <p:txBody>
          <a:bodyPr wrap="square" rtlCol="0">
            <a:spAutoFit/>
          </a:bodyPr>
          <a:lstStyle/>
          <a:p>
            <a:r>
              <a:rPr lang="en-US" sz="4000" b="1" dirty="0">
                <a:latin typeface="Century Gothic" panose="020B0502020202020204" pitchFamily="34" charset="0"/>
              </a:rPr>
              <a:t>TAKE UP EDIFYING PRACTICES</a:t>
            </a:r>
          </a:p>
        </p:txBody>
      </p:sp>
    </p:spTree>
    <p:extLst>
      <p:ext uri="{BB962C8B-B14F-4D97-AF65-F5344CB8AC3E}">
        <p14:creationId xmlns:p14="http://schemas.microsoft.com/office/powerpoint/2010/main" val="342475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371600"/>
            <a:ext cx="8229600" cy="2185214"/>
          </a:xfrm>
          <a:prstGeom prst="rect">
            <a:avLst/>
          </a:prstGeom>
          <a:noFill/>
        </p:spPr>
        <p:txBody>
          <a:bodyPr wrap="square" rtlCol="0">
            <a:spAutoFit/>
          </a:bodyPr>
          <a:lstStyle/>
          <a:p>
            <a:pPr>
              <a:spcBef>
                <a:spcPts val="600"/>
              </a:spcBef>
              <a:spcAft>
                <a:spcPts val="600"/>
              </a:spcAft>
            </a:pPr>
            <a:r>
              <a:rPr lang="en-US" sz="3200" dirty="0">
                <a:latin typeface="Century Gothic" panose="020B0502020202020204" pitchFamily="34" charset="0"/>
              </a:rPr>
              <a:t>Study</a:t>
            </a:r>
            <a:endParaRPr lang="en-US" sz="2800" dirty="0">
              <a:latin typeface="Century Gothic" panose="020B0502020202020204" pitchFamily="34" charset="0"/>
            </a:endParaRP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Private</a:t>
            </a:r>
          </a:p>
          <a:p>
            <a:pPr marL="1200150" lvl="2" indent="-285750">
              <a:spcBef>
                <a:spcPts val="600"/>
              </a:spcBef>
              <a:spcAft>
                <a:spcPts val="600"/>
              </a:spcAft>
              <a:buFont typeface="Arial" pitchFamily="34" charset="0"/>
              <a:buChar char="•"/>
            </a:pPr>
            <a:r>
              <a:rPr lang="en-US" sz="2800" dirty="0">
                <a:latin typeface="Century Gothic" panose="020B0502020202020204" pitchFamily="34" charset="0"/>
              </a:rPr>
              <a:t>II Timothy 2:15-16 – “Study to shew thyself approved unto God” (KJV)</a:t>
            </a:r>
          </a:p>
        </p:txBody>
      </p:sp>
      <p:sp>
        <p:nvSpPr>
          <p:cNvPr id="2" name="TextBox 1">
            <a:extLst>
              <a:ext uri="{FF2B5EF4-FFF2-40B4-BE49-F238E27FC236}">
                <a16:creationId xmlns:a16="http://schemas.microsoft.com/office/drawing/2014/main" id="{A0A6A99B-CF2A-5A1B-4B8E-0B35276C4F86}"/>
              </a:ext>
            </a:extLst>
          </p:cNvPr>
          <p:cNvSpPr txBox="1"/>
          <p:nvPr/>
        </p:nvSpPr>
        <p:spPr>
          <a:xfrm>
            <a:off x="457200" y="457200"/>
            <a:ext cx="8229600" cy="707886"/>
          </a:xfrm>
          <a:prstGeom prst="rect">
            <a:avLst/>
          </a:prstGeom>
          <a:noFill/>
        </p:spPr>
        <p:txBody>
          <a:bodyPr wrap="square" rtlCol="0">
            <a:spAutoFit/>
          </a:bodyPr>
          <a:lstStyle/>
          <a:p>
            <a:r>
              <a:rPr lang="en-US" sz="4000" b="1" dirty="0">
                <a:latin typeface="Century Gothic" panose="020B0502020202020204" pitchFamily="34" charset="0"/>
              </a:rPr>
              <a:t>TAKE UP EDIFYING PRACTICES</a:t>
            </a:r>
          </a:p>
        </p:txBody>
      </p:sp>
    </p:spTree>
    <p:extLst>
      <p:ext uri="{BB962C8B-B14F-4D97-AF65-F5344CB8AC3E}">
        <p14:creationId xmlns:p14="http://schemas.microsoft.com/office/powerpoint/2010/main" val="337108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371600"/>
            <a:ext cx="8229600" cy="4216539"/>
          </a:xfrm>
          <a:prstGeom prst="rect">
            <a:avLst/>
          </a:prstGeom>
          <a:noFill/>
        </p:spPr>
        <p:txBody>
          <a:bodyPr wrap="square" rtlCol="0">
            <a:spAutoFit/>
          </a:bodyPr>
          <a:lstStyle/>
          <a:p>
            <a:pPr>
              <a:spcBef>
                <a:spcPts val="600"/>
              </a:spcBef>
              <a:spcAft>
                <a:spcPts val="600"/>
              </a:spcAft>
            </a:pPr>
            <a:r>
              <a:rPr lang="en-US" sz="3200" dirty="0">
                <a:latin typeface="Century Gothic" panose="020B0502020202020204" pitchFamily="34" charset="0"/>
              </a:rPr>
              <a:t>Study</a:t>
            </a:r>
            <a:endParaRPr lang="en-US" sz="2800" dirty="0">
              <a:latin typeface="Century Gothic" panose="020B0502020202020204" pitchFamily="34" charset="0"/>
            </a:endParaRP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Public</a:t>
            </a:r>
          </a:p>
          <a:p>
            <a:pPr marL="1200150" lvl="2" indent="-285750">
              <a:spcBef>
                <a:spcPts val="600"/>
              </a:spcBef>
              <a:spcAft>
                <a:spcPts val="600"/>
              </a:spcAft>
              <a:buFont typeface="Arial" pitchFamily="34" charset="0"/>
              <a:buChar char="•"/>
            </a:pPr>
            <a:r>
              <a:rPr lang="en-US" sz="2800" dirty="0">
                <a:latin typeface="Century Gothic" panose="020B0502020202020204" pitchFamily="34" charset="0"/>
              </a:rPr>
              <a:t>Acts 20:20 – “teaching you in public”</a:t>
            </a:r>
          </a:p>
          <a:p>
            <a:pPr marL="1200150" lvl="2" indent="-285750">
              <a:spcBef>
                <a:spcPts val="600"/>
              </a:spcBef>
              <a:spcAft>
                <a:spcPts val="600"/>
              </a:spcAft>
              <a:buFont typeface="Arial" pitchFamily="34" charset="0"/>
              <a:buChar char="•"/>
            </a:pPr>
            <a:r>
              <a:rPr lang="en-US" sz="2800" dirty="0">
                <a:latin typeface="Century Gothic" panose="020B0502020202020204" pitchFamily="34" charset="0"/>
              </a:rPr>
              <a:t>Acts 17:11 – “examining the Scriptures daily”</a:t>
            </a:r>
          </a:p>
          <a:p>
            <a:pPr marL="1657350" lvl="3" indent="-285750">
              <a:spcBef>
                <a:spcPts val="600"/>
              </a:spcBef>
              <a:spcAft>
                <a:spcPts val="600"/>
              </a:spcAft>
              <a:buFont typeface="Arial" pitchFamily="34" charset="0"/>
              <a:buChar char="•"/>
            </a:pPr>
            <a:r>
              <a:rPr lang="en-US" sz="2800" dirty="0">
                <a:latin typeface="Century Gothic" panose="020B0502020202020204" pitchFamily="34" charset="0"/>
              </a:rPr>
              <a:t>And these weren’t even Christians</a:t>
            </a:r>
          </a:p>
        </p:txBody>
      </p:sp>
      <p:sp>
        <p:nvSpPr>
          <p:cNvPr id="2" name="TextBox 1">
            <a:extLst>
              <a:ext uri="{FF2B5EF4-FFF2-40B4-BE49-F238E27FC236}">
                <a16:creationId xmlns:a16="http://schemas.microsoft.com/office/drawing/2014/main" id="{2CF4981A-5F69-C937-C120-291CDFA55419}"/>
              </a:ext>
            </a:extLst>
          </p:cNvPr>
          <p:cNvSpPr txBox="1"/>
          <p:nvPr/>
        </p:nvSpPr>
        <p:spPr>
          <a:xfrm>
            <a:off x="457200" y="457200"/>
            <a:ext cx="8229600" cy="707886"/>
          </a:xfrm>
          <a:prstGeom prst="rect">
            <a:avLst/>
          </a:prstGeom>
          <a:noFill/>
        </p:spPr>
        <p:txBody>
          <a:bodyPr wrap="square" rtlCol="0">
            <a:spAutoFit/>
          </a:bodyPr>
          <a:lstStyle/>
          <a:p>
            <a:r>
              <a:rPr lang="en-US" sz="4000" b="1" dirty="0">
                <a:latin typeface="Century Gothic" panose="020B0502020202020204" pitchFamily="34" charset="0"/>
              </a:rPr>
              <a:t>TAKE UP EDIFYING PRACTICES</a:t>
            </a:r>
          </a:p>
        </p:txBody>
      </p:sp>
    </p:spTree>
    <p:extLst>
      <p:ext uri="{BB962C8B-B14F-4D97-AF65-F5344CB8AC3E}">
        <p14:creationId xmlns:p14="http://schemas.microsoft.com/office/powerpoint/2010/main" val="423622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371600"/>
            <a:ext cx="8305800" cy="2862322"/>
          </a:xfrm>
          <a:prstGeom prst="rect">
            <a:avLst/>
          </a:prstGeom>
          <a:noFill/>
        </p:spPr>
        <p:txBody>
          <a:bodyPr wrap="square" rtlCol="0">
            <a:spAutoFit/>
          </a:bodyPr>
          <a:lstStyle/>
          <a:p>
            <a:pPr marL="285750" indent="-285750">
              <a:spcBef>
                <a:spcPts val="600"/>
              </a:spcBef>
              <a:spcAft>
                <a:spcPts val="600"/>
              </a:spcAft>
              <a:buFont typeface="Arial" pitchFamily="34" charset="0"/>
              <a:buChar char="•"/>
            </a:pPr>
            <a:r>
              <a:rPr lang="en-US" sz="2800" dirty="0">
                <a:latin typeface="Century Gothic" panose="020B0502020202020204" pitchFamily="34" charset="0"/>
              </a:rPr>
              <a:t>We feel weak</a:t>
            </a:r>
          </a:p>
          <a:p>
            <a:pPr marL="285750" indent="-285750">
              <a:spcBef>
                <a:spcPts val="600"/>
              </a:spcBef>
              <a:spcAft>
                <a:spcPts val="600"/>
              </a:spcAft>
              <a:buFont typeface="Arial" pitchFamily="34" charset="0"/>
              <a:buChar char="•"/>
            </a:pPr>
            <a:r>
              <a:rPr lang="en-US" sz="2800" dirty="0">
                <a:latin typeface="Century Gothic" panose="020B0502020202020204" pitchFamily="34" charset="0"/>
              </a:rPr>
              <a:t>We want to be “bad”</a:t>
            </a:r>
          </a:p>
          <a:p>
            <a:pPr marL="285750" indent="-285750">
              <a:spcBef>
                <a:spcPts val="600"/>
              </a:spcBef>
              <a:spcAft>
                <a:spcPts val="600"/>
              </a:spcAft>
              <a:buFont typeface="Arial" pitchFamily="34" charset="0"/>
              <a:buChar char="•"/>
            </a:pPr>
            <a:r>
              <a:rPr lang="en-US" sz="2800" dirty="0">
                <a:latin typeface="Century Gothic" panose="020B0502020202020204" pitchFamily="34" charset="0"/>
              </a:rPr>
              <a:t>Not as close to God as we used to be</a:t>
            </a:r>
          </a:p>
          <a:p>
            <a:pPr marL="285750" indent="-285750">
              <a:spcBef>
                <a:spcPts val="600"/>
              </a:spcBef>
              <a:spcAft>
                <a:spcPts val="600"/>
              </a:spcAft>
              <a:buFont typeface="Arial" pitchFamily="34" charset="0"/>
              <a:buChar char="•"/>
            </a:pPr>
            <a:r>
              <a:rPr lang="en-US" sz="2800" dirty="0">
                <a:latin typeface="Century Gothic" panose="020B0502020202020204" pitchFamily="34" charset="0"/>
              </a:rPr>
              <a:t>God didn’t walk away from us</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Romans 3:3-4 – “Let God be true …”</a:t>
            </a:r>
          </a:p>
        </p:txBody>
      </p:sp>
      <p:sp>
        <p:nvSpPr>
          <p:cNvPr id="2" name="TextBox 1">
            <a:extLst>
              <a:ext uri="{FF2B5EF4-FFF2-40B4-BE49-F238E27FC236}">
                <a16:creationId xmlns:a16="http://schemas.microsoft.com/office/drawing/2014/main" id="{78B7CEB0-8335-A00B-48AE-D693392CE968}"/>
              </a:ext>
            </a:extLst>
          </p:cNvPr>
          <p:cNvSpPr txBox="1"/>
          <p:nvPr/>
        </p:nvSpPr>
        <p:spPr>
          <a:xfrm>
            <a:off x="457200" y="457200"/>
            <a:ext cx="7010400" cy="707886"/>
          </a:xfrm>
          <a:prstGeom prst="rect">
            <a:avLst/>
          </a:prstGeom>
          <a:noFill/>
        </p:spPr>
        <p:txBody>
          <a:bodyPr wrap="square" rtlCol="0">
            <a:spAutoFit/>
          </a:bodyPr>
          <a:lstStyle/>
          <a:p>
            <a:r>
              <a:rPr lang="en-US" sz="4000" b="1" dirty="0">
                <a:latin typeface="Century Gothic" panose="020B0502020202020204" pitchFamily="34" charset="0"/>
              </a:rPr>
              <a:t>INTRODUCTION</a:t>
            </a:r>
          </a:p>
        </p:txBody>
      </p:sp>
    </p:spTree>
    <p:extLst>
      <p:ext uri="{BB962C8B-B14F-4D97-AF65-F5344CB8AC3E}">
        <p14:creationId xmlns:p14="http://schemas.microsoft.com/office/powerpoint/2010/main" val="133390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135103" y="1107667"/>
            <a:ext cx="178674" cy="443247"/>
          </a:xfrm>
          <a:prstGeom prst="rect">
            <a:avLst/>
          </a:prstGeom>
          <a:noFill/>
          <a:ln w="9525">
            <a:noFill/>
            <a:miter lim="800000"/>
            <a:headEnd/>
            <a:tailEnd/>
          </a:ln>
        </p:spPr>
        <p:txBody>
          <a:bodyPr wrap="none" lIns="88441" tIns="44220" rIns="88441" bIns="4422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300" b="0" i="1" u="none" strike="noStrike" kern="1200" cap="none" spc="0" normalizeH="0" baseline="0" noProof="0" dirty="0">
              <a:ln>
                <a:noFill/>
              </a:ln>
              <a:solidFill>
                <a:srgbClr val="000099"/>
              </a:solidFill>
              <a:effectLst/>
              <a:uLnTx/>
              <a:uFillTx/>
              <a:latin typeface="Arial"/>
              <a:ea typeface="+mn-ea"/>
              <a:cs typeface="+mn-cs"/>
            </a:endParaRPr>
          </a:p>
        </p:txBody>
      </p:sp>
      <p:sp>
        <p:nvSpPr>
          <p:cNvPr id="347158" name="Rectangle 22"/>
          <p:cNvSpPr>
            <a:spLocks noGrp="1" noChangeArrowheads="1"/>
          </p:cNvSpPr>
          <p:nvPr>
            <p:ph type="body" idx="1"/>
          </p:nvPr>
        </p:nvSpPr>
        <p:spPr>
          <a:xfrm>
            <a:off x="457200" y="1371600"/>
            <a:ext cx="8400198" cy="4031873"/>
          </a:xfrm>
        </p:spPr>
        <p:txBody>
          <a:bodyPr wrap="square" anchor="t" anchorCtr="0">
            <a:spAutoFit/>
          </a:bodyPr>
          <a:lstStyle/>
          <a:p>
            <a:pPr marL="0" indent="0">
              <a:spcBef>
                <a:spcPts val="0"/>
              </a:spcBef>
              <a:spcAft>
                <a:spcPts val="0"/>
              </a:spcAft>
              <a:buClr>
                <a:schemeClr val="bg1"/>
              </a:buClr>
              <a:buSzPct val="100000"/>
              <a:buNone/>
            </a:pPr>
            <a:r>
              <a:rPr lang="en-US" sz="3200" b="1" dirty="0">
                <a:solidFill>
                  <a:schemeClr val="tx1"/>
                </a:solidFill>
                <a:latin typeface="Century Gothic" panose="020B0502020202020204" pitchFamily="34" charset="0"/>
                <a:cs typeface="Arial" panose="020B0604020202020204" pitchFamily="34" charset="0"/>
              </a:rPr>
              <a:t>Hear the Word of God</a:t>
            </a:r>
          </a:p>
          <a:p>
            <a:pPr lvl="1">
              <a:spcBef>
                <a:spcPts val="0"/>
              </a:spcBef>
              <a:spcAft>
                <a:spcPts val="0"/>
              </a:spcAft>
              <a:buClr>
                <a:schemeClr val="tx1"/>
              </a:buClr>
              <a:buSzPct val="100000"/>
              <a:buFont typeface="Arial" panose="020B0604020202020204" pitchFamily="34" charset="0"/>
              <a:buChar char="•"/>
            </a:pPr>
            <a:r>
              <a:rPr lang="en-US" sz="3200" dirty="0">
                <a:solidFill>
                  <a:schemeClr val="tx1"/>
                </a:solidFill>
                <a:latin typeface="Century Gothic" panose="020B0502020202020204" pitchFamily="34" charset="0"/>
                <a:cs typeface="Arial" panose="020B0604020202020204" pitchFamily="34" charset="0"/>
              </a:rPr>
              <a:t>James 1:21 – “… receive with meekness the implanted word, which is able to save your souls.”</a:t>
            </a:r>
          </a:p>
          <a:p>
            <a:pPr lvl="1">
              <a:spcBef>
                <a:spcPts val="0"/>
              </a:spcBef>
              <a:spcAft>
                <a:spcPts val="0"/>
              </a:spcAft>
              <a:buClr>
                <a:schemeClr val="bg1"/>
              </a:buClr>
              <a:buSzPct val="100000"/>
              <a:buFont typeface="Arial" panose="020B0604020202020204" pitchFamily="34" charset="0"/>
              <a:buChar char="•"/>
            </a:pPr>
            <a:endParaRPr lang="en-US" sz="3200" dirty="0">
              <a:solidFill>
                <a:schemeClr val="tx1"/>
              </a:solidFill>
              <a:latin typeface="Century Gothic" panose="020B0502020202020204" pitchFamily="34" charset="0"/>
              <a:cs typeface="Arial" panose="020B0604020202020204" pitchFamily="34" charset="0"/>
            </a:endParaRPr>
          </a:p>
          <a:p>
            <a:pPr marL="0" indent="0">
              <a:spcBef>
                <a:spcPts val="0"/>
              </a:spcBef>
              <a:spcAft>
                <a:spcPts val="0"/>
              </a:spcAft>
              <a:buClr>
                <a:schemeClr val="bg1"/>
              </a:buClr>
              <a:buSzPct val="100000"/>
              <a:buNone/>
            </a:pPr>
            <a:r>
              <a:rPr lang="en-US" sz="3200" b="1" dirty="0">
                <a:solidFill>
                  <a:schemeClr val="tx1"/>
                </a:solidFill>
                <a:latin typeface="Century Gothic" panose="020B0502020202020204" pitchFamily="34" charset="0"/>
                <a:cs typeface="Arial" panose="020B0604020202020204" pitchFamily="34" charset="0"/>
              </a:rPr>
              <a:t>Believe the Gospel message about Jesus</a:t>
            </a:r>
          </a:p>
          <a:p>
            <a:pPr lvl="1">
              <a:spcBef>
                <a:spcPts val="0"/>
              </a:spcBef>
              <a:spcAft>
                <a:spcPts val="0"/>
              </a:spcAft>
              <a:buClr>
                <a:schemeClr val="tx1"/>
              </a:buClr>
              <a:buSzPct val="100000"/>
              <a:buFont typeface="Arial" panose="020B0604020202020204" pitchFamily="34" charset="0"/>
              <a:buChar char="•"/>
            </a:pPr>
            <a:r>
              <a:rPr lang="en-US" sz="3200" dirty="0">
                <a:solidFill>
                  <a:schemeClr val="tx1"/>
                </a:solidFill>
                <a:latin typeface="Century Gothic" panose="020B0502020202020204" pitchFamily="34" charset="0"/>
                <a:cs typeface="Arial" panose="020B0604020202020204" pitchFamily="34" charset="0"/>
              </a:rPr>
              <a:t>I John 3:23-24 – “… that we believe in the name of his Son Jesus Christ …”</a:t>
            </a:r>
          </a:p>
        </p:txBody>
      </p:sp>
      <p:sp>
        <p:nvSpPr>
          <p:cNvPr id="5" name="Title 1">
            <a:extLst>
              <a:ext uri="{FF2B5EF4-FFF2-40B4-BE49-F238E27FC236}">
                <a16:creationId xmlns:a16="http://schemas.microsoft.com/office/drawing/2014/main" id="{93ABFC2C-D74C-9CF2-9948-CD222B6C200C}"/>
              </a:ext>
            </a:extLst>
          </p:cNvPr>
          <p:cNvSpPr>
            <a:spLocks noGrp="1"/>
          </p:cNvSpPr>
          <p:nvPr>
            <p:ph type="title"/>
          </p:nvPr>
        </p:nvSpPr>
        <p:spPr>
          <a:xfrm>
            <a:off x="457200" y="498750"/>
            <a:ext cx="7019365" cy="707886"/>
          </a:xfrm>
        </p:spPr>
        <p:txBody>
          <a:bodyPr wrap="square">
            <a:spAutoFit/>
          </a:bodyPr>
          <a:lstStyle/>
          <a:p>
            <a:pPr algn="l"/>
            <a:r>
              <a:rPr lang="en-US" sz="4000" b="1" cap="none" dirty="0">
                <a:solidFill>
                  <a:schemeClr val="tx1"/>
                </a:solidFill>
                <a:latin typeface="Century Gothic" panose="020B0502020202020204" pitchFamily="34" charset="0"/>
              </a:rPr>
              <a:t>OBEYING THE GOSPEL</a:t>
            </a:r>
          </a:p>
        </p:txBody>
      </p:sp>
    </p:spTree>
    <p:extLst>
      <p:ext uri="{BB962C8B-B14F-4D97-AF65-F5344CB8AC3E}">
        <p14:creationId xmlns:p14="http://schemas.microsoft.com/office/powerpoint/2010/main" val="17033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71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715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715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71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58"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p:cNvSpPr txBox="1">
            <a:spLocks noChangeArrowheads="1"/>
          </p:cNvSpPr>
          <p:nvPr/>
        </p:nvSpPr>
        <p:spPr bwMode="auto">
          <a:xfrm>
            <a:off x="135103" y="1107667"/>
            <a:ext cx="178674" cy="443247"/>
          </a:xfrm>
          <a:prstGeom prst="rect">
            <a:avLst/>
          </a:prstGeom>
          <a:noFill/>
          <a:ln w="9525">
            <a:noFill/>
            <a:miter lim="800000"/>
            <a:headEnd/>
            <a:tailEnd/>
          </a:ln>
        </p:spPr>
        <p:txBody>
          <a:bodyPr wrap="none" lIns="88441" tIns="44220" rIns="88441" bIns="4422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300" b="0" i="1" u="none" strike="noStrike" kern="1200" cap="none" spc="0" normalizeH="0" baseline="0" noProof="0" dirty="0">
              <a:ln>
                <a:noFill/>
              </a:ln>
              <a:solidFill>
                <a:srgbClr val="000099"/>
              </a:solidFill>
              <a:effectLst/>
              <a:uLnTx/>
              <a:uFillTx/>
              <a:latin typeface="Arial"/>
              <a:ea typeface="+mn-ea"/>
              <a:cs typeface="+mn-cs"/>
            </a:endParaRPr>
          </a:p>
        </p:txBody>
      </p:sp>
      <p:sp>
        <p:nvSpPr>
          <p:cNvPr id="347158" name="Rectangle 22"/>
          <p:cNvSpPr>
            <a:spLocks noGrp="1" noChangeArrowheads="1"/>
          </p:cNvSpPr>
          <p:nvPr>
            <p:ph type="body" idx="1"/>
          </p:nvPr>
        </p:nvSpPr>
        <p:spPr>
          <a:xfrm>
            <a:off x="457200" y="1371600"/>
            <a:ext cx="8229600" cy="3933384"/>
          </a:xfrm>
        </p:spPr>
        <p:txBody>
          <a:bodyPr wrap="square">
            <a:spAutoFit/>
          </a:bodyPr>
          <a:lstStyle/>
          <a:p>
            <a:pPr marL="0" indent="0">
              <a:spcBef>
                <a:spcPts val="0"/>
              </a:spcBef>
              <a:buClr>
                <a:schemeClr val="bg1"/>
              </a:buClr>
              <a:buSzPct val="100000"/>
              <a:buNone/>
            </a:pPr>
            <a:r>
              <a:rPr lang="en-US" sz="3200" b="1" dirty="0">
                <a:solidFill>
                  <a:schemeClr val="tx1"/>
                </a:solidFill>
                <a:latin typeface="Century Gothic" panose="020B0502020202020204" pitchFamily="34" charset="0"/>
                <a:cs typeface="Arial" panose="020B0604020202020204" pitchFamily="34" charset="0"/>
              </a:rPr>
              <a:t>Repent of your sins</a:t>
            </a:r>
          </a:p>
          <a:p>
            <a:pPr lvl="1">
              <a:spcBef>
                <a:spcPts val="0"/>
              </a:spcBef>
              <a:buClr>
                <a:schemeClr val="tx1"/>
              </a:buClr>
              <a:buSzPct val="100000"/>
              <a:buFont typeface="Arial" panose="020B0604020202020204" pitchFamily="34" charset="0"/>
              <a:buChar char="•"/>
            </a:pPr>
            <a:r>
              <a:rPr lang="en-US" sz="3200" dirty="0">
                <a:solidFill>
                  <a:schemeClr val="tx1"/>
                </a:solidFill>
                <a:latin typeface="Century Gothic" panose="020B0502020202020204" pitchFamily="34" charset="0"/>
                <a:cs typeface="Arial" panose="020B0604020202020204" pitchFamily="34" charset="0"/>
              </a:rPr>
              <a:t>Acts 3:19 – “Repent therefore, and turn again, that your sins may be blotted out”</a:t>
            </a:r>
          </a:p>
          <a:p>
            <a:pPr>
              <a:spcBef>
                <a:spcPts val="0"/>
              </a:spcBef>
              <a:buClr>
                <a:schemeClr val="bg1"/>
              </a:buClr>
              <a:buSzPct val="100000"/>
              <a:buFont typeface="Arial" panose="020B0604020202020204" pitchFamily="34" charset="0"/>
              <a:buChar char="•"/>
            </a:pPr>
            <a:endParaRPr lang="en-US" sz="3200" b="1" dirty="0">
              <a:solidFill>
                <a:schemeClr val="tx1"/>
              </a:solidFill>
              <a:latin typeface="Century Gothic" panose="020B0502020202020204" pitchFamily="34" charset="0"/>
              <a:cs typeface="Arial" panose="020B0604020202020204" pitchFamily="34" charset="0"/>
            </a:endParaRPr>
          </a:p>
          <a:p>
            <a:pPr marL="0" indent="0">
              <a:spcBef>
                <a:spcPts val="0"/>
              </a:spcBef>
              <a:buClr>
                <a:schemeClr val="bg1"/>
              </a:buClr>
              <a:buSzPct val="100000"/>
              <a:buNone/>
            </a:pPr>
            <a:r>
              <a:rPr lang="en-US" sz="3200" b="1" dirty="0">
                <a:solidFill>
                  <a:schemeClr val="tx1"/>
                </a:solidFill>
                <a:latin typeface="Century Gothic" panose="020B0502020202020204" pitchFamily="34" charset="0"/>
                <a:cs typeface="Arial" panose="020B0604020202020204" pitchFamily="34" charset="0"/>
              </a:rPr>
              <a:t>Confess that Jesus is the Son of God</a:t>
            </a:r>
          </a:p>
          <a:p>
            <a:pPr lvl="1">
              <a:lnSpc>
                <a:spcPct val="90000"/>
              </a:lnSpc>
              <a:spcBef>
                <a:spcPts val="0"/>
              </a:spcBef>
              <a:buClr>
                <a:schemeClr val="tx1"/>
              </a:buClr>
              <a:buSzPct val="100000"/>
              <a:buFont typeface="Arial" panose="020B0604020202020204" pitchFamily="34" charset="0"/>
              <a:buChar char="•"/>
            </a:pPr>
            <a:r>
              <a:rPr lang="en-US" sz="3200" dirty="0">
                <a:solidFill>
                  <a:schemeClr val="tx1"/>
                </a:solidFill>
                <a:latin typeface="Century Gothic" panose="020B0502020202020204" pitchFamily="34" charset="0"/>
                <a:cs typeface="Arial" panose="020B0604020202020204" pitchFamily="34" charset="0"/>
              </a:rPr>
              <a:t>Romans 10:9-10 – “… with the mouth one confesses and is saved”</a:t>
            </a:r>
          </a:p>
        </p:txBody>
      </p:sp>
      <p:sp>
        <p:nvSpPr>
          <p:cNvPr id="5" name="Title 1">
            <a:extLst>
              <a:ext uri="{FF2B5EF4-FFF2-40B4-BE49-F238E27FC236}">
                <a16:creationId xmlns:a16="http://schemas.microsoft.com/office/drawing/2014/main" id="{7230796B-917C-6E4A-E02F-BD880AC0C628}"/>
              </a:ext>
            </a:extLst>
          </p:cNvPr>
          <p:cNvSpPr>
            <a:spLocks noGrp="1"/>
          </p:cNvSpPr>
          <p:nvPr>
            <p:ph type="title"/>
          </p:nvPr>
        </p:nvSpPr>
        <p:spPr>
          <a:xfrm>
            <a:off x="457200" y="498750"/>
            <a:ext cx="6979024" cy="707886"/>
          </a:xfrm>
        </p:spPr>
        <p:txBody>
          <a:bodyPr wrap="square">
            <a:spAutoFit/>
          </a:bodyPr>
          <a:lstStyle/>
          <a:p>
            <a:pPr algn="l"/>
            <a:r>
              <a:rPr lang="en-US" sz="4000" b="1" cap="none" dirty="0">
                <a:solidFill>
                  <a:schemeClr val="tx1"/>
                </a:solidFill>
                <a:latin typeface="Century Gothic" panose="020B0502020202020204" pitchFamily="34" charset="0"/>
              </a:rPr>
              <a:t>OBEYING THE GOSPEL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471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715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715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71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58"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0BCEB-E1D9-6F25-E3B2-57EFD099543E}"/>
            </a:ext>
          </a:extLst>
        </p:cNvPr>
        <p:cNvGrpSpPr/>
        <p:nvPr/>
      </p:nvGrpSpPr>
      <p:grpSpPr>
        <a:xfrm>
          <a:off x="0" y="0"/>
          <a:ext cx="0" cy="0"/>
          <a:chOff x="0" y="0"/>
          <a:chExt cx="0" cy="0"/>
        </a:xfrm>
      </p:grpSpPr>
      <p:sp>
        <p:nvSpPr>
          <p:cNvPr id="11266" name="Text Box 5">
            <a:extLst>
              <a:ext uri="{FF2B5EF4-FFF2-40B4-BE49-F238E27FC236}">
                <a16:creationId xmlns:a16="http://schemas.microsoft.com/office/drawing/2014/main" id="{99973782-D4DF-71D9-1C5E-384371641B29}"/>
              </a:ext>
            </a:extLst>
          </p:cNvPr>
          <p:cNvSpPr txBox="1">
            <a:spLocks noChangeArrowheads="1"/>
          </p:cNvSpPr>
          <p:nvPr/>
        </p:nvSpPr>
        <p:spPr bwMode="auto">
          <a:xfrm>
            <a:off x="135103" y="1107667"/>
            <a:ext cx="178674" cy="443247"/>
          </a:xfrm>
          <a:prstGeom prst="rect">
            <a:avLst/>
          </a:prstGeom>
          <a:noFill/>
          <a:ln w="9525">
            <a:noFill/>
            <a:miter lim="800000"/>
            <a:headEnd/>
            <a:tailEnd/>
          </a:ln>
        </p:spPr>
        <p:txBody>
          <a:bodyPr wrap="none" lIns="88441" tIns="44220" rIns="88441" bIns="4422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300" b="0" i="1" u="none" strike="noStrike" kern="1200" cap="none" spc="0" normalizeH="0" baseline="0" noProof="0" dirty="0">
              <a:ln>
                <a:noFill/>
              </a:ln>
              <a:solidFill>
                <a:srgbClr val="000099"/>
              </a:solidFill>
              <a:effectLst/>
              <a:uLnTx/>
              <a:uFillTx/>
              <a:latin typeface="Arial"/>
              <a:ea typeface="+mn-ea"/>
              <a:cs typeface="+mn-cs"/>
            </a:endParaRPr>
          </a:p>
        </p:txBody>
      </p:sp>
      <p:sp>
        <p:nvSpPr>
          <p:cNvPr id="347158" name="Rectangle 22">
            <a:extLst>
              <a:ext uri="{FF2B5EF4-FFF2-40B4-BE49-F238E27FC236}">
                <a16:creationId xmlns:a16="http://schemas.microsoft.com/office/drawing/2014/main" id="{ADD0C020-66B2-EF30-4C08-A47914CB231C}"/>
              </a:ext>
            </a:extLst>
          </p:cNvPr>
          <p:cNvSpPr>
            <a:spLocks noGrp="1" noChangeArrowheads="1"/>
          </p:cNvSpPr>
          <p:nvPr>
            <p:ph type="body" idx="1"/>
          </p:nvPr>
        </p:nvSpPr>
        <p:spPr>
          <a:xfrm>
            <a:off x="457200" y="1371600"/>
            <a:ext cx="8133008" cy="4031873"/>
          </a:xfrm>
        </p:spPr>
        <p:txBody>
          <a:bodyPr wrap="square">
            <a:spAutoFit/>
          </a:bodyPr>
          <a:lstStyle/>
          <a:p>
            <a:pPr marL="0" indent="0">
              <a:lnSpc>
                <a:spcPct val="100000"/>
              </a:lnSpc>
              <a:spcBef>
                <a:spcPts val="0"/>
              </a:spcBef>
              <a:buClrTx/>
              <a:buSzPct val="100000"/>
              <a:buNone/>
            </a:pPr>
            <a:r>
              <a:rPr lang="en-US" sz="3200" b="1" dirty="0">
                <a:solidFill>
                  <a:schemeClr val="tx1"/>
                </a:solidFill>
                <a:latin typeface="Century Gothic" panose="020B0502020202020204" pitchFamily="34" charset="0"/>
                <a:cs typeface="Arial" panose="020B0604020202020204" pitchFamily="34" charset="0"/>
              </a:rPr>
              <a:t>Be immersed in water</a:t>
            </a:r>
          </a:p>
          <a:p>
            <a:pPr lvl="1">
              <a:lnSpc>
                <a:spcPct val="100000"/>
              </a:lnSpc>
              <a:spcBef>
                <a:spcPts val="0"/>
              </a:spcBef>
              <a:buClrTx/>
              <a:buSzPct val="100000"/>
              <a:buFont typeface="Arial" panose="020B0604020202020204" pitchFamily="34" charset="0"/>
              <a:buChar char="•"/>
            </a:pPr>
            <a:r>
              <a:rPr lang="en-US" sz="3200" dirty="0">
                <a:solidFill>
                  <a:schemeClr val="tx1"/>
                </a:solidFill>
                <a:latin typeface="Century Gothic" panose="020B0502020202020204" pitchFamily="34" charset="0"/>
                <a:cs typeface="Arial" panose="020B0604020202020204" pitchFamily="34" charset="0"/>
              </a:rPr>
              <a:t> Acts 2:38 – “Repent and be baptized every one of you …”</a:t>
            </a:r>
          </a:p>
          <a:p>
            <a:pPr lvl="1">
              <a:lnSpc>
                <a:spcPct val="100000"/>
              </a:lnSpc>
              <a:spcBef>
                <a:spcPts val="0"/>
              </a:spcBef>
              <a:buClrTx/>
              <a:buSzPct val="100000"/>
              <a:buFont typeface="Arial" panose="020B0604020202020204" pitchFamily="34" charset="0"/>
              <a:buChar char="•"/>
            </a:pPr>
            <a:endParaRPr lang="en-US" sz="3200" dirty="0">
              <a:solidFill>
                <a:schemeClr val="tx1"/>
              </a:solidFill>
              <a:latin typeface="Century Gothic" panose="020B0502020202020204" pitchFamily="34" charset="0"/>
              <a:cs typeface="Arial" panose="020B0604020202020204" pitchFamily="34" charset="0"/>
            </a:endParaRPr>
          </a:p>
          <a:p>
            <a:pPr marL="0" indent="0">
              <a:lnSpc>
                <a:spcPct val="100000"/>
              </a:lnSpc>
              <a:spcBef>
                <a:spcPts val="0"/>
              </a:spcBef>
              <a:buClrTx/>
              <a:buSzPct val="100000"/>
              <a:buNone/>
            </a:pPr>
            <a:r>
              <a:rPr lang="en-US" sz="3200" b="1" dirty="0">
                <a:solidFill>
                  <a:schemeClr val="tx1"/>
                </a:solidFill>
                <a:latin typeface="Century Gothic" panose="020B0502020202020204" pitchFamily="34" charset="0"/>
                <a:cs typeface="Arial" panose="020B0604020202020204" pitchFamily="34" charset="0"/>
              </a:rPr>
              <a:t>Remain faithful</a:t>
            </a:r>
          </a:p>
          <a:p>
            <a:pPr lvl="1">
              <a:spcBef>
                <a:spcPts val="0"/>
              </a:spcBef>
              <a:buClrTx/>
              <a:buSzPct val="100000"/>
              <a:buFont typeface="Arial" panose="020B0604020202020204" pitchFamily="34" charset="0"/>
              <a:buChar char="•"/>
            </a:pPr>
            <a:r>
              <a:rPr lang="en-US" sz="3200" dirty="0">
                <a:solidFill>
                  <a:schemeClr val="tx1"/>
                </a:solidFill>
                <a:latin typeface="Century Gothic" panose="020B0502020202020204" pitchFamily="34" charset="0"/>
                <a:cs typeface="Arial" panose="020B0604020202020204" pitchFamily="34" charset="0"/>
              </a:rPr>
              <a:t>I Corinthians 15:1-2 – “if you hold fast to the word I preached to you – unless you believed in vain”</a:t>
            </a:r>
          </a:p>
        </p:txBody>
      </p:sp>
      <p:sp>
        <p:nvSpPr>
          <p:cNvPr id="4" name="Title 1">
            <a:extLst>
              <a:ext uri="{FF2B5EF4-FFF2-40B4-BE49-F238E27FC236}">
                <a16:creationId xmlns:a16="http://schemas.microsoft.com/office/drawing/2014/main" id="{36050B61-71BB-1AAA-0949-B729F40F7DBC}"/>
              </a:ext>
            </a:extLst>
          </p:cNvPr>
          <p:cNvSpPr>
            <a:spLocks noGrp="1"/>
          </p:cNvSpPr>
          <p:nvPr>
            <p:ph type="title"/>
          </p:nvPr>
        </p:nvSpPr>
        <p:spPr>
          <a:xfrm>
            <a:off x="457200" y="498750"/>
            <a:ext cx="6979024" cy="707886"/>
          </a:xfrm>
        </p:spPr>
        <p:txBody>
          <a:bodyPr wrap="square">
            <a:spAutoFit/>
          </a:bodyPr>
          <a:lstStyle/>
          <a:p>
            <a:pPr algn="l"/>
            <a:r>
              <a:rPr lang="en-US" sz="4000" b="1" cap="none" dirty="0">
                <a:solidFill>
                  <a:schemeClr val="tx1"/>
                </a:solidFill>
                <a:latin typeface="Century Gothic" panose="020B0502020202020204" pitchFamily="34" charset="0"/>
              </a:rPr>
              <a:t>OBEYING THE GOSPEL</a:t>
            </a:r>
          </a:p>
        </p:txBody>
      </p:sp>
    </p:spTree>
    <p:extLst>
      <p:ext uri="{BB962C8B-B14F-4D97-AF65-F5344CB8AC3E}">
        <p14:creationId xmlns:p14="http://schemas.microsoft.com/office/powerpoint/2010/main" val="402098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4715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715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4715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4715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58"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0"/>
            <a:ext cx="8229600" cy="954107"/>
          </a:xfrm>
          <a:prstGeom prst="rect">
            <a:avLst/>
          </a:prstGeom>
          <a:noFill/>
        </p:spPr>
        <p:txBody>
          <a:bodyPr wrap="square" rtlCol="0">
            <a:spAutoFit/>
          </a:bodyPr>
          <a:lstStyle/>
          <a:p>
            <a:pPr marL="285750" indent="-285750">
              <a:buFont typeface="Arial" pitchFamily="34" charset="0"/>
              <a:buChar char="•"/>
            </a:pPr>
            <a:r>
              <a:rPr lang="en-US" sz="2800" dirty="0">
                <a:latin typeface="Century Gothic" panose="020B0502020202020204" pitchFamily="34" charset="0"/>
              </a:rPr>
              <a:t>I Peter 3:10-12 – “let him turn away from evil and do good”</a:t>
            </a:r>
          </a:p>
        </p:txBody>
      </p:sp>
      <p:sp>
        <p:nvSpPr>
          <p:cNvPr id="2" name="TextBox 1">
            <a:extLst>
              <a:ext uri="{FF2B5EF4-FFF2-40B4-BE49-F238E27FC236}">
                <a16:creationId xmlns:a16="http://schemas.microsoft.com/office/drawing/2014/main" id="{C0FCE942-60EE-F53F-17D8-6C0102E886BD}"/>
              </a:ext>
            </a:extLst>
          </p:cNvPr>
          <p:cNvSpPr txBox="1"/>
          <p:nvPr/>
        </p:nvSpPr>
        <p:spPr>
          <a:xfrm>
            <a:off x="457200" y="457200"/>
            <a:ext cx="8229600" cy="1323439"/>
          </a:xfrm>
          <a:prstGeom prst="rect">
            <a:avLst/>
          </a:prstGeom>
          <a:noFill/>
        </p:spPr>
        <p:txBody>
          <a:bodyPr wrap="square" rtlCol="0">
            <a:spAutoFit/>
          </a:bodyPr>
          <a:lstStyle/>
          <a:p>
            <a:r>
              <a:rPr lang="en-US" sz="4000" b="1" dirty="0">
                <a:latin typeface="Century Gothic" panose="020B0502020202020204" pitchFamily="34" charset="0"/>
              </a:rPr>
              <a:t>TURN AWAY FROM SINFUL INFLUENCES</a:t>
            </a:r>
          </a:p>
        </p:txBody>
      </p:sp>
    </p:spTree>
    <p:extLst>
      <p:ext uri="{BB962C8B-B14F-4D97-AF65-F5344CB8AC3E}">
        <p14:creationId xmlns:p14="http://schemas.microsoft.com/office/powerpoint/2010/main" val="185730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0"/>
            <a:ext cx="8229600" cy="1969770"/>
          </a:xfrm>
          <a:prstGeom prst="rect">
            <a:avLst/>
          </a:prstGeom>
          <a:noFill/>
        </p:spPr>
        <p:txBody>
          <a:bodyPr wrap="square" rtlCol="0">
            <a:spAutoFit/>
          </a:bodyPr>
          <a:lstStyle/>
          <a:p>
            <a:pPr marL="285750" indent="-285750">
              <a:spcBef>
                <a:spcPts val="600"/>
              </a:spcBef>
              <a:spcAft>
                <a:spcPts val="600"/>
              </a:spcAft>
              <a:buFont typeface="Arial" pitchFamily="34" charset="0"/>
              <a:buChar char="•"/>
            </a:pPr>
            <a:r>
              <a:rPr lang="en-US" sz="2800" dirty="0">
                <a:effectLst>
                  <a:outerShdw blurRad="38100" dist="38100" dir="2700000" algn="tl">
                    <a:srgbClr val="000000">
                      <a:alpha val="43137"/>
                    </a:srgbClr>
                  </a:outerShdw>
                </a:effectLst>
                <a:latin typeface="Century Gothic" panose="020B0502020202020204" pitchFamily="34" charset="0"/>
              </a:rPr>
              <a:t>Many of our so-called “friends” can be the worst influence on us</a:t>
            </a:r>
          </a:p>
          <a:p>
            <a:pPr marL="742950" lvl="1" indent="-285750">
              <a:spcBef>
                <a:spcPts val="600"/>
              </a:spcBef>
              <a:spcAft>
                <a:spcPts val="600"/>
              </a:spcAft>
              <a:buFont typeface="Arial" pitchFamily="34" charset="0"/>
              <a:buChar char="•"/>
            </a:pPr>
            <a:r>
              <a:rPr lang="en-US" sz="2800" dirty="0">
                <a:effectLst>
                  <a:outerShdw blurRad="38100" dist="38100" dir="2700000" algn="tl">
                    <a:srgbClr val="000000">
                      <a:alpha val="43137"/>
                    </a:srgbClr>
                  </a:outerShdw>
                </a:effectLst>
                <a:latin typeface="Century Gothic" panose="020B0502020202020204" pitchFamily="34" charset="0"/>
              </a:rPr>
              <a:t>I Corinthians 15:33 – “</a:t>
            </a:r>
            <a:r>
              <a:rPr lang="en-US" sz="2800" dirty="0">
                <a:latin typeface="Century Gothic" panose="020B0502020202020204" pitchFamily="34" charset="0"/>
              </a:rPr>
              <a:t>Bad company ruins good morals</a:t>
            </a:r>
            <a:r>
              <a:rPr lang="en-US" sz="2800" dirty="0">
                <a:effectLst>
                  <a:outerShdw blurRad="38100" dist="38100" dir="2700000" algn="tl">
                    <a:srgbClr val="000000">
                      <a:alpha val="43137"/>
                    </a:srgbClr>
                  </a:outerShdw>
                </a:effectLst>
                <a:latin typeface="Century Gothic" panose="020B0502020202020204" pitchFamily="34" charset="0"/>
              </a:rPr>
              <a:t>”</a:t>
            </a:r>
          </a:p>
        </p:txBody>
      </p:sp>
      <p:sp>
        <p:nvSpPr>
          <p:cNvPr id="2" name="TextBox 1">
            <a:extLst>
              <a:ext uri="{FF2B5EF4-FFF2-40B4-BE49-F238E27FC236}">
                <a16:creationId xmlns:a16="http://schemas.microsoft.com/office/drawing/2014/main" id="{E9413D3F-859C-185E-F6FE-8BC636868BD2}"/>
              </a:ext>
            </a:extLst>
          </p:cNvPr>
          <p:cNvSpPr txBox="1"/>
          <p:nvPr/>
        </p:nvSpPr>
        <p:spPr>
          <a:xfrm>
            <a:off x="457200" y="457200"/>
            <a:ext cx="6553200" cy="1323439"/>
          </a:xfrm>
          <a:prstGeom prst="rect">
            <a:avLst/>
          </a:prstGeom>
          <a:noFill/>
        </p:spPr>
        <p:txBody>
          <a:bodyPr wrap="square" rtlCol="0">
            <a:spAutoFit/>
          </a:bodyPr>
          <a:lstStyle/>
          <a:p>
            <a:r>
              <a:rPr lang="en-US" sz="4000" b="1" dirty="0">
                <a:latin typeface="Century Gothic" panose="020B0502020202020204" pitchFamily="34" charset="0"/>
              </a:rPr>
              <a:t>TURN AWAY FROM BAD COMPANIONS</a:t>
            </a:r>
          </a:p>
        </p:txBody>
      </p:sp>
    </p:spTree>
    <p:extLst>
      <p:ext uri="{BB962C8B-B14F-4D97-AF65-F5344CB8AC3E}">
        <p14:creationId xmlns:p14="http://schemas.microsoft.com/office/powerpoint/2010/main" val="205064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0"/>
            <a:ext cx="8229600" cy="1538883"/>
          </a:xfrm>
          <a:prstGeom prst="rect">
            <a:avLst/>
          </a:prstGeom>
          <a:noFill/>
        </p:spPr>
        <p:txBody>
          <a:bodyPr wrap="square" rtlCol="0">
            <a:spAutoFit/>
          </a:bodyPr>
          <a:lstStyle/>
          <a:p>
            <a:pPr marL="285750" indent="-285750">
              <a:spcBef>
                <a:spcPts val="600"/>
              </a:spcBef>
              <a:spcAft>
                <a:spcPts val="600"/>
              </a:spcAft>
              <a:buFont typeface="Arial" pitchFamily="34" charset="0"/>
              <a:buChar char="•"/>
            </a:pPr>
            <a:r>
              <a:rPr lang="en-US" sz="2800" dirty="0">
                <a:latin typeface="Century Gothic" panose="020B0502020202020204" pitchFamily="34" charset="0"/>
              </a:rPr>
              <a:t>What are we watching, reading, or listening to?</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TV, movies, magazines, radio</a:t>
            </a:r>
          </a:p>
        </p:txBody>
      </p:sp>
      <p:sp>
        <p:nvSpPr>
          <p:cNvPr id="2" name="TextBox 1">
            <a:extLst>
              <a:ext uri="{FF2B5EF4-FFF2-40B4-BE49-F238E27FC236}">
                <a16:creationId xmlns:a16="http://schemas.microsoft.com/office/drawing/2014/main" id="{38EF37F7-1407-F8F8-3212-866834A1B424}"/>
              </a:ext>
            </a:extLst>
          </p:cNvPr>
          <p:cNvSpPr txBox="1"/>
          <p:nvPr/>
        </p:nvSpPr>
        <p:spPr>
          <a:xfrm>
            <a:off x="457200" y="457200"/>
            <a:ext cx="8229600" cy="1323439"/>
          </a:xfrm>
          <a:prstGeom prst="rect">
            <a:avLst/>
          </a:prstGeom>
          <a:noFill/>
        </p:spPr>
        <p:txBody>
          <a:bodyPr wrap="square" rtlCol="0">
            <a:spAutoFit/>
          </a:bodyPr>
          <a:lstStyle/>
          <a:p>
            <a:r>
              <a:rPr lang="en-US" sz="4000" b="1" dirty="0">
                <a:latin typeface="Century Gothic" panose="020B0502020202020204" pitchFamily="34" charset="0"/>
              </a:rPr>
              <a:t>TURN AWAY FROM EVIL INFLUENCES</a:t>
            </a:r>
          </a:p>
        </p:txBody>
      </p:sp>
    </p:spTree>
    <p:extLst>
      <p:ext uri="{BB962C8B-B14F-4D97-AF65-F5344CB8AC3E}">
        <p14:creationId xmlns:p14="http://schemas.microsoft.com/office/powerpoint/2010/main" val="353133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0"/>
            <a:ext cx="7620000" cy="2185214"/>
          </a:xfrm>
          <a:prstGeom prst="rect">
            <a:avLst/>
          </a:prstGeom>
          <a:noFill/>
        </p:spPr>
        <p:txBody>
          <a:bodyPr wrap="square" rtlCol="0">
            <a:spAutoFit/>
          </a:bodyPr>
          <a:lstStyle/>
          <a:p>
            <a:pPr>
              <a:spcBef>
                <a:spcPts val="600"/>
              </a:spcBef>
              <a:spcAft>
                <a:spcPts val="600"/>
              </a:spcAft>
            </a:pPr>
            <a:r>
              <a:rPr lang="en-US" sz="3200" dirty="0">
                <a:effectLst>
                  <a:outerShdw blurRad="38100" dist="38100" dir="2700000" algn="tl">
                    <a:srgbClr val="000000">
                      <a:alpha val="43137"/>
                    </a:srgbClr>
                  </a:outerShdw>
                </a:effectLst>
                <a:latin typeface="Century Gothic" panose="020B0502020202020204" pitchFamily="34" charset="0"/>
              </a:rPr>
              <a:t>These can influence us toward:</a:t>
            </a:r>
            <a:endParaRPr lang="en-US" sz="2800" dirty="0">
              <a:effectLst>
                <a:outerShdw blurRad="38100" dist="38100" dir="2700000" algn="tl">
                  <a:srgbClr val="000000">
                    <a:alpha val="43137"/>
                  </a:srgbClr>
                </a:outerShdw>
              </a:effectLst>
              <a:latin typeface="Century Gothic" panose="020B0502020202020204" pitchFamily="34" charset="0"/>
            </a:endParaRPr>
          </a:p>
          <a:p>
            <a:pPr marL="285750" indent="-285750">
              <a:spcBef>
                <a:spcPts val="600"/>
              </a:spcBef>
              <a:spcAft>
                <a:spcPts val="600"/>
              </a:spcAft>
              <a:buFont typeface="Arial" pitchFamily="34" charset="0"/>
              <a:buChar char="•"/>
            </a:pPr>
            <a:r>
              <a:rPr lang="en-US" sz="2800" dirty="0">
                <a:effectLst>
                  <a:outerShdw blurRad="38100" dist="38100" dir="2700000" algn="tl">
                    <a:srgbClr val="000000">
                      <a:alpha val="43137"/>
                    </a:srgbClr>
                  </a:outerShdw>
                </a:effectLst>
                <a:latin typeface="Century Gothic" panose="020B0502020202020204" pitchFamily="34" charset="0"/>
              </a:rPr>
              <a:t>Immoral dress</a:t>
            </a:r>
          </a:p>
          <a:p>
            <a:pPr marL="742950" lvl="1" indent="-285750">
              <a:spcBef>
                <a:spcPts val="600"/>
              </a:spcBef>
              <a:spcAft>
                <a:spcPts val="600"/>
              </a:spcAft>
              <a:buFont typeface="Arial" pitchFamily="34" charset="0"/>
              <a:buChar char="•"/>
            </a:pPr>
            <a:r>
              <a:rPr lang="en-US" sz="2800" dirty="0">
                <a:effectLst>
                  <a:outerShdw blurRad="38100" dist="38100" dir="2700000" algn="tl">
                    <a:srgbClr val="000000">
                      <a:alpha val="43137"/>
                    </a:srgbClr>
                  </a:outerShdw>
                </a:effectLst>
                <a:latin typeface="Century Gothic" panose="020B0502020202020204" pitchFamily="34" charset="0"/>
              </a:rPr>
              <a:t>I Peter 3:1-4, 7 – “</a:t>
            </a:r>
            <a:r>
              <a:rPr lang="en-US" sz="2800" dirty="0">
                <a:latin typeface="Century Gothic" panose="020B0502020202020204" pitchFamily="34" charset="0"/>
              </a:rPr>
              <a:t>Do not let your adorning be external …</a:t>
            </a:r>
            <a:r>
              <a:rPr lang="en-US" sz="2800" dirty="0">
                <a:effectLst>
                  <a:outerShdw blurRad="38100" dist="38100" dir="2700000" algn="tl">
                    <a:srgbClr val="000000">
                      <a:alpha val="43137"/>
                    </a:srgbClr>
                  </a:outerShdw>
                </a:effectLst>
                <a:latin typeface="Century Gothic" panose="020B0502020202020204" pitchFamily="34" charset="0"/>
              </a:rPr>
              <a:t>”</a:t>
            </a:r>
          </a:p>
        </p:txBody>
      </p:sp>
      <p:sp>
        <p:nvSpPr>
          <p:cNvPr id="2" name="TextBox 1">
            <a:extLst>
              <a:ext uri="{FF2B5EF4-FFF2-40B4-BE49-F238E27FC236}">
                <a16:creationId xmlns:a16="http://schemas.microsoft.com/office/drawing/2014/main" id="{AA979AD3-7B33-0259-DBA3-C8D4EA2140E0}"/>
              </a:ext>
            </a:extLst>
          </p:cNvPr>
          <p:cNvSpPr txBox="1"/>
          <p:nvPr/>
        </p:nvSpPr>
        <p:spPr>
          <a:xfrm>
            <a:off x="457200" y="457200"/>
            <a:ext cx="8229600" cy="1323439"/>
          </a:xfrm>
          <a:prstGeom prst="rect">
            <a:avLst/>
          </a:prstGeom>
          <a:noFill/>
        </p:spPr>
        <p:txBody>
          <a:bodyPr wrap="square" rtlCol="0">
            <a:spAutoFit/>
          </a:bodyPr>
          <a:lstStyle/>
          <a:p>
            <a:r>
              <a:rPr lang="en-US" sz="4000" b="1" dirty="0">
                <a:latin typeface="Century Gothic" panose="020B0502020202020204" pitchFamily="34" charset="0"/>
              </a:rPr>
              <a:t>TURN AWAY FROM EVIL INFLUENCES</a:t>
            </a:r>
          </a:p>
        </p:txBody>
      </p:sp>
    </p:spTree>
    <p:extLst>
      <p:ext uri="{BB962C8B-B14F-4D97-AF65-F5344CB8AC3E}">
        <p14:creationId xmlns:p14="http://schemas.microsoft.com/office/powerpoint/2010/main" val="835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0"/>
            <a:ext cx="8229600" cy="3354765"/>
          </a:xfrm>
          <a:prstGeom prst="rect">
            <a:avLst/>
          </a:prstGeom>
          <a:noFill/>
        </p:spPr>
        <p:txBody>
          <a:bodyPr wrap="square" rtlCol="0">
            <a:spAutoFit/>
          </a:bodyPr>
          <a:lstStyle/>
          <a:p>
            <a:pPr>
              <a:spcBef>
                <a:spcPts val="600"/>
              </a:spcBef>
              <a:spcAft>
                <a:spcPts val="600"/>
              </a:spcAft>
            </a:pPr>
            <a:r>
              <a:rPr lang="en-US" sz="3200" dirty="0">
                <a:latin typeface="Century Gothic" panose="020B0502020202020204" pitchFamily="34" charset="0"/>
              </a:rPr>
              <a:t>These can influence us toward:</a:t>
            </a:r>
            <a:endParaRPr lang="en-US" sz="2800" dirty="0">
              <a:latin typeface="Century Gothic" panose="020B0502020202020204" pitchFamily="34" charset="0"/>
            </a:endParaRPr>
          </a:p>
          <a:p>
            <a:pPr marL="285750" indent="-285750">
              <a:spcBef>
                <a:spcPts val="600"/>
              </a:spcBef>
              <a:spcAft>
                <a:spcPts val="600"/>
              </a:spcAft>
              <a:buFont typeface="Arial" pitchFamily="34" charset="0"/>
              <a:buChar char="•"/>
            </a:pPr>
            <a:r>
              <a:rPr lang="en-US" sz="2800" dirty="0">
                <a:latin typeface="Century Gothic" panose="020B0502020202020204" pitchFamily="34" charset="0"/>
              </a:rPr>
              <a:t>Vulgar and crude language</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Ephesians 4:29 – “… no corrupting talk”</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Mark 7:18b-23 – “… they defile a person”</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Matthew 12:36-37 – “… every careless word they speak”</a:t>
            </a:r>
          </a:p>
        </p:txBody>
      </p:sp>
      <p:sp>
        <p:nvSpPr>
          <p:cNvPr id="2" name="TextBox 1">
            <a:extLst>
              <a:ext uri="{FF2B5EF4-FFF2-40B4-BE49-F238E27FC236}">
                <a16:creationId xmlns:a16="http://schemas.microsoft.com/office/drawing/2014/main" id="{8C232370-3A96-4C56-9570-701E5ADBD7B5}"/>
              </a:ext>
            </a:extLst>
          </p:cNvPr>
          <p:cNvSpPr txBox="1"/>
          <p:nvPr/>
        </p:nvSpPr>
        <p:spPr>
          <a:xfrm>
            <a:off x="457200" y="457200"/>
            <a:ext cx="8229600" cy="1323439"/>
          </a:xfrm>
          <a:prstGeom prst="rect">
            <a:avLst/>
          </a:prstGeom>
          <a:noFill/>
        </p:spPr>
        <p:txBody>
          <a:bodyPr wrap="square" rtlCol="0">
            <a:spAutoFit/>
          </a:bodyPr>
          <a:lstStyle/>
          <a:p>
            <a:r>
              <a:rPr lang="en-US" sz="4000" b="1" dirty="0">
                <a:latin typeface="Century Gothic" panose="020B0502020202020204" pitchFamily="34" charset="0"/>
              </a:rPr>
              <a:t>TURN AWAY FROM EVIL INFLUENCES</a:t>
            </a:r>
          </a:p>
        </p:txBody>
      </p:sp>
    </p:spTree>
    <p:extLst>
      <p:ext uri="{BB962C8B-B14F-4D97-AF65-F5344CB8AC3E}">
        <p14:creationId xmlns:p14="http://schemas.microsoft.com/office/powerpoint/2010/main" val="266376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0"/>
            <a:ext cx="8305800" cy="1754326"/>
          </a:xfrm>
          <a:prstGeom prst="rect">
            <a:avLst/>
          </a:prstGeom>
          <a:noFill/>
        </p:spPr>
        <p:txBody>
          <a:bodyPr wrap="square" rtlCol="0">
            <a:spAutoFit/>
          </a:bodyPr>
          <a:lstStyle/>
          <a:p>
            <a:pPr>
              <a:spcBef>
                <a:spcPts val="600"/>
              </a:spcBef>
              <a:spcAft>
                <a:spcPts val="600"/>
              </a:spcAft>
            </a:pPr>
            <a:r>
              <a:rPr lang="en-US" sz="3200" dirty="0">
                <a:effectLst>
                  <a:outerShdw blurRad="38100" dist="38100" dir="2700000" algn="tl">
                    <a:srgbClr val="000000">
                      <a:alpha val="43137"/>
                    </a:srgbClr>
                  </a:outerShdw>
                </a:effectLst>
                <a:latin typeface="Century Gothic" panose="020B0502020202020204" pitchFamily="34" charset="0"/>
              </a:rPr>
              <a:t>These can influence us toward:</a:t>
            </a:r>
            <a:endParaRPr lang="en-US" sz="2800" dirty="0">
              <a:effectLst>
                <a:outerShdw blurRad="38100" dist="38100" dir="2700000" algn="tl">
                  <a:srgbClr val="000000">
                    <a:alpha val="43137"/>
                  </a:srgbClr>
                </a:outerShdw>
              </a:effectLst>
              <a:latin typeface="Century Gothic" panose="020B0502020202020204" pitchFamily="34" charset="0"/>
            </a:endParaRPr>
          </a:p>
          <a:p>
            <a:pPr marL="285750" indent="-285750">
              <a:spcBef>
                <a:spcPts val="600"/>
              </a:spcBef>
              <a:spcAft>
                <a:spcPts val="600"/>
              </a:spcAft>
              <a:buFont typeface="Arial" pitchFamily="34" charset="0"/>
              <a:buChar char="•"/>
            </a:pPr>
            <a:r>
              <a:rPr lang="en-US" sz="2800" dirty="0">
                <a:effectLst>
                  <a:outerShdw blurRad="38100" dist="38100" dir="2700000" algn="tl">
                    <a:srgbClr val="000000">
                      <a:alpha val="43137"/>
                    </a:srgbClr>
                  </a:outerShdw>
                </a:effectLst>
                <a:latin typeface="Century Gothic" panose="020B0502020202020204" pitchFamily="34" charset="0"/>
              </a:rPr>
              <a:t>Indecent situations</a:t>
            </a:r>
          </a:p>
          <a:p>
            <a:pPr marL="742950" lvl="1" indent="-285750">
              <a:spcBef>
                <a:spcPts val="600"/>
              </a:spcBef>
              <a:spcAft>
                <a:spcPts val="600"/>
              </a:spcAft>
              <a:buFont typeface="Arial" pitchFamily="34" charset="0"/>
              <a:buChar char="•"/>
            </a:pPr>
            <a:r>
              <a:rPr lang="en-US" sz="2800" dirty="0">
                <a:effectLst>
                  <a:outerShdw blurRad="38100" dist="38100" dir="2700000" algn="tl">
                    <a:srgbClr val="000000">
                      <a:alpha val="43137"/>
                    </a:srgbClr>
                  </a:outerShdw>
                </a:effectLst>
                <a:latin typeface="Century Gothic" panose="020B0502020202020204" pitchFamily="34" charset="0"/>
              </a:rPr>
              <a:t>Matthew 5:27-30 – “… </a:t>
            </a:r>
            <a:r>
              <a:rPr lang="en-US" sz="2800" dirty="0">
                <a:latin typeface="Century Gothic" panose="020B0502020202020204" pitchFamily="34" charset="0"/>
              </a:rPr>
              <a:t>with lustful intent …</a:t>
            </a:r>
            <a:r>
              <a:rPr lang="en-US" sz="2800" dirty="0">
                <a:effectLst>
                  <a:outerShdw blurRad="38100" dist="38100" dir="2700000" algn="tl">
                    <a:srgbClr val="000000">
                      <a:alpha val="43137"/>
                    </a:srgbClr>
                  </a:outerShdw>
                </a:effectLst>
                <a:latin typeface="Century Gothic" panose="020B0502020202020204" pitchFamily="34" charset="0"/>
              </a:rPr>
              <a:t>”</a:t>
            </a:r>
          </a:p>
        </p:txBody>
      </p:sp>
      <p:sp>
        <p:nvSpPr>
          <p:cNvPr id="2" name="TextBox 1">
            <a:extLst>
              <a:ext uri="{FF2B5EF4-FFF2-40B4-BE49-F238E27FC236}">
                <a16:creationId xmlns:a16="http://schemas.microsoft.com/office/drawing/2014/main" id="{2E7D9E3A-AE47-7C76-2E83-09B7D3C7228F}"/>
              </a:ext>
            </a:extLst>
          </p:cNvPr>
          <p:cNvSpPr txBox="1"/>
          <p:nvPr/>
        </p:nvSpPr>
        <p:spPr>
          <a:xfrm>
            <a:off x="457200" y="457200"/>
            <a:ext cx="8229600" cy="1323439"/>
          </a:xfrm>
          <a:prstGeom prst="rect">
            <a:avLst/>
          </a:prstGeom>
          <a:noFill/>
        </p:spPr>
        <p:txBody>
          <a:bodyPr wrap="square" rtlCol="0">
            <a:spAutoFit/>
          </a:bodyPr>
          <a:lstStyle/>
          <a:p>
            <a:r>
              <a:rPr lang="en-US" sz="4000" b="1" dirty="0">
                <a:latin typeface="Century Gothic" panose="020B0502020202020204" pitchFamily="34" charset="0"/>
              </a:rPr>
              <a:t>TURN AWAY FROM EVIL INFLUENCES</a:t>
            </a:r>
          </a:p>
        </p:txBody>
      </p:sp>
    </p:spTree>
    <p:extLst>
      <p:ext uri="{BB962C8B-B14F-4D97-AF65-F5344CB8AC3E}">
        <p14:creationId xmlns:p14="http://schemas.microsoft.com/office/powerpoint/2010/main" val="3377211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7200" y="1828800"/>
            <a:ext cx="8229600" cy="1538883"/>
          </a:xfrm>
          <a:prstGeom prst="rect">
            <a:avLst/>
          </a:prstGeom>
          <a:noFill/>
        </p:spPr>
        <p:txBody>
          <a:bodyPr wrap="square" rtlCol="0">
            <a:spAutoFit/>
          </a:bodyPr>
          <a:lstStyle/>
          <a:p>
            <a:pPr marL="285750" indent="-285750">
              <a:spcBef>
                <a:spcPts val="600"/>
              </a:spcBef>
              <a:spcAft>
                <a:spcPts val="600"/>
              </a:spcAft>
              <a:buFont typeface="Arial" pitchFamily="34" charset="0"/>
              <a:buChar char="•"/>
            </a:pPr>
            <a:r>
              <a:rPr lang="en-US" sz="2800" dirty="0">
                <a:latin typeface="Century Gothic" panose="020B0502020202020204" pitchFamily="34" charset="0"/>
              </a:rPr>
              <a:t>We become desensitized</a:t>
            </a:r>
          </a:p>
          <a:p>
            <a:pPr marL="742950" lvl="1" indent="-285750">
              <a:spcBef>
                <a:spcPts val="600"/>
              </a:spcBef>
              <a:spcAft>
                <a:spcPts val="600"/>
              </a:spcAft>
              <a:buFont typeface="Arial" pitchFamily="34" charset="0"/>
              <a:buChar char="•"/>
            </a:pPr>
            <a:r>
              <a:rPr lang="en-US" sz="2800" dirty="0">
                <a:latin typeface="Century Gothic" panose="020B0502020202020204" pitchFamily="34" charset="0"/>
              </a:rPr>
              <a:t>I Timothy 4:1-2 – “whose consciences are seared”</a:t>
            </a:r>
          </a:p>
        </p:txBody>
      </p:sp>
      <p:sp>
        <p:nvSpPr>
          <p:cNvPr id="2" name="TextBox 1">
            <a:extLst>
              <a:ext uri="{FF2B5EF4-FFF2-40B4-BE49-F238E27FC236}">
                <a16:creationId xmlns:a16="http://schemas.microsoft.com/office/drawing/2014/main" id="{38586F59-959A-E78E-01AB-FEEA0F4D36C1}"/>
              </a:ext>
            </a:extLst>
          </p:cNvPr>
          <p:cNvSpPr txBox="1"/>
          <p:nvPr/>
        </p:nvSpPr>
        <p:spPr>
          <a:xfrm>
            <a:off x="457200" y="457200"/>
            <a:ext cx="8229600" cy="1323439"/>
          </a:xfrm>
          <a:prstGeom prst="rect">
            <a:avLst/>
          </a:prstGeom>
          <a:noFill/>
        </p:spPr>
        <p:txBody>
          <a:bodyPr wrap="square" rtlCol="0">
            <a:spAutoFit/>
          </a:bodyPr>
          <a:lstStyle/>
          <a:p>
            <a:r>
              <a:rPr lang="en-US" sz="4000" b="1" dirty="0">
                <a:latin typeface="Century Gothic" panose="020B0502020202020204" pitchFamily="34" charset="0"/>
              </a:rPr>
              <a:t>TURN AWAY FROM EVIL INFLUENCES</a:t>
            </a:r>
          </a:p>
        </p:txBody>
      </p:sp>
    </p:spTree>
    <p:extLst>
      <p:ext uri="{BB962C8B-B14F-4D97-AF65-F5344CB8AC3E}">
        <p14:creationId xmlns:p14="http://schemas.microsoft.com/office/powerpoint/2010/main" val="28626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theme/theme1.xml><?xml version="1.0" encoding="utf-8"?>
<a:theme xmlns:a="http://schemas.openxmlformats.org/drawingml/2006/main" name="Technic">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1704</TotalTime>
  <Words>2646</Words>
  <Application>Microsoft Office PowerPoint</Application>
  <PresentationFormat>On-screen Show (4:3)</PresentationFormat>
  <Paragraphs>200</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Century Gothic</vt:lpstr>
      <vt:lpstr>Franklin Gothic Book</vt:lpstr>
      <vt:lpstr>Wingdings 2</vt:lpstr>
      <vt:lpstr>Technic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OBEYING THE GOSPEL</vt:lpstr>
      <vt:lpstr>OBEYING THE GOSPEL</vt:lpstr>
      <vt:lpstr>OBEYING THE GOSPEL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Practical Solutions To Spiritual Weakness (5)</dc:title>
  <dc:creator>Richard Lidh</dc:creator>
  <cp:lastModifiedBy>Richard Lidh</cp:lastModifiedBy>
  <cp:revision>83</cp:revision>
  <cp:lastPrinted>2026-04-05T14:45:37Z</cp:lastPrinted>
  <dcterms:created xsi:type="dcterms:W3CDTF">2010-04-01T22:54:47Z</dcterms:created>
  <dcterms:modified xsi:type="dcterms:W3CDTF">2026-04-05T14:47:02Z</dcterms:modified>
</cp:coreProperties>
</file>